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1"/>
  </p:notesMasterIdLst>
  <p:handoutMasterIdLst>
    <p:handoutMasterId r:id="rId22"/>
  </p:handoutMasterIdLst>
  <p:sldIdLst>
    <p:sldId id="284" r:id="rId2"/>
    <p:sldId id="257" r:id="rId3"/>
    <p:sldId id="298" r:id="rId4"/>
    <p:sldId id="258" r:id="rId5"/>
    <p:sldId id="289" r:id="rId6"/>
    <p:sldId id="286" r:id="rId7"/>
    <p:sldId id="297" r:id="rId8"/>
    <p:sldId id="282" r:id="rId9"/>
    <p:sldId id="273" r:id="rId10"/>
    <p:sldId id="291" r:id="rId11"/>
    <p:sldId id="292" r:id="rId12"/>
    <p:sldId id="281" r:id="rId13"/>
    <p:sldId id="290" r:id="rId14"/>
    <p:sldId id="287" r:id="rId15"/>
    <p:sldId id="296" r:id="rId16"/>
    <p:sldId id="265" r:id="rId17"/>
    <p:sldId id="261" r:id="rId18"/>
    <p:sldId id="293" r:id="rId19"/>
    <p:sldId id="294" r:id="rId20"/>
  </p:sldIdLst>
  <p:sldSz cx="9144000" cy="6858000" type="screen4x3"/>
  <p:notesSz cx="6669088" cy="9926638"/>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2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84663" autoAdjust="0"/>
  </p:normalViewPr>
  <p:slideViewPr>
    <p:cSldViewPr>
      <p:cViewPr varScale="1">
        <p:scale>
          <a:sx n="74" d="100"/>
          <a:sy n="74" d="100"/>
        </p:scale>
        <p:origin x="1718" y="72"/>
      </p:cViewPr>
      <p:guideLst>
        <p:guide orient="horz" pos="2160"/>
        <p:guide pos="2880"/>
      </p:guideLst>
    </p:cSldViewPr>
  </p:slideViewPr>
  <p:outlineViewPr>
    <p:cViewPr>
      <p:scale>
        <a:sx n="33" d="100"/>
        <a:sy n="33" d="100"/>
      </p:scale>
      <p:origin x="0" y="1416"/>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1" d="100"/>
          <a:sy n="61" d="100"/>
        </p:scale>
        <p:origin x="3283" y="72"/>
      </p:cViewPr>
      <p:guideLst>
        <p:guide orient="horz" pos="3126"/>
        <p:guide pos="210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Book1"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26"/>
    </mc:Choice>
    <mc:Fallback>
      <c:style val="26"/>
    </mc:Fallback>
  </mc:AlternateContent>
  <c:clrMapOvr bg1="dk1" tx1="lt1" bg2="dk2" tx2="lt2" accent1="accent1" accent2="accent2" accent3="accent3" accent4="accent4" accent5="accent5" accent6="accent6" hlink="hlink" folHlink="folHlink"/>
  <c:chart>
    <c:title>
      <c:tx>
        <c:rich>
          <a:bodyPr/>
          <a:lstStyle/>
          <a:p>
            <a:pPr>
              <a:defRPr>
                <a:solidFill>
                  <a:schemeClr val="bg1">
                    <a:lumMod val="50000"/>
                    <a:lumOff val="50000"/>
                  </a:schemeClr>
                </a:solidFill>
              </a:defRPr>
            </a:pPr>
            <a:r>
              <a:rPr lang="en-AU" dirty="0">
                <a:solidFill>
                  <a:schemeClr val="bg1"/>
                </a:solidFill>
              </a:rPr>
              <a:t>Chart Title</a:t>
            </a:r>
          </a:p>
        </c:rich>
      </c:tx>
      <c:overlay val="0"/>
      <c:spPr>
        <a:solidFill>
          <a:prstClr val="white">
            <a:lumMod val="50000"/>
            <a:alpha val="0"/>
          </a:prstClr>
        </a:solidFill>
      </c:spPr>
    </c:title>
    <c:autoTitleDeleted val="0"/>
    <c:view3D>
      <c:rotX val="60"/>
      <c:rotY val="0"/>
      <c:rAngAx val="0"/>
    </c:view3D>
    <c:floor>
      <c:thickness val="0"/>
    </c:floor>
    <c:sideWall>
      <c:thickness val="0"/>
    </c:sideWall>
    <c:backWall>
      <c:thickness val="0"/>
    </c:backWall>
    <c:plotArea>
      <c:layout/>
      <c:pie3DChart>
        <c:varyColors val="1"/>
        <c:ser>
          <c:idx val="0"/>
          <c:order val="0"/>
          <c:explosion val="25"/>
          <c:dLbls>
            <c:dLbl>
              <c:idx val="0"/>
              <c:layout>
                <c:manualLayout>
                  <c:x val="7.0661757558083099E-2"/>
                  <c:y val="0.21161938869462613"/>
                </c:manualLayout>
              </c:layout>
              <c:tx>
                <c:rich>
                  <a:bodyPr/>
                  <a:lstStyle/>
                  <a:p>
                    <a:pPr>
                      <a:lnSpc>
                        <a:spcPts val="2200"/>
                      </a:lnSpc>
                      <a:defRPr sz="2400" b="1">
                        <a:latin typeface="Browallia New" pitchFamily="34" charset="-34"/>
                        <a:cs typeface="Browallia New" pitchFamily="34" charset="-34"/>
                      </a:defRPr>
                    </a:pPr>
                    <a:r>
                      <a:rPr lang="en-US" sz="2400" b="1" dirty="0" smtClean="0">
                        <a:latin typeface="Browallia New" pitchFamily="34" charset="-34"/>
                        <a:cs typeface="Browallia New" pitchFamily="34" charset="-34"/>
                      </a:rPr>
                      <a:t>Long resident villagers</a:t>
                    </a:r>
                    <a:r>
                      <a:rPr lang="en-US" sz="2400" dirty="0">
                        <a:latin typeface="Browallia New" pitchFamily="34" charset="-34"/>
                        <a:cs typeface="Browallia New" pitchFamily="34" charset="-34"/>
                      </a:rPr>
                      <a:t>
36%</a:t>
                    </a:r>
                  </a:p>
                </c:rich>
              </c:tx>
              <c:sp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9AB2-4157-BA08-91023785171A}"/>
                </c:ext>
              </c:extLst>
            </c:dLbl>
            <c:dLbl>
              <c:idx val="1"/>
              <c:layout>
                <c:manualLayout>
                  <c:x val="-0.14671745892874521"/>
                  <c:y val="-2.8530326695726641E-2"/>
                </c:manualLayout>
              </c:layout>
              <c:tx>
                <c:rich>
                  <a:bodyPr/>
                  <a:lstStyle/>
                  <a:p>
                    <a:pPr>
                      <a:lnSpc>
                        <a:spcPts val="2200"/>
                      </a:lnSpc>
                      <a:defRPr sz="2400" b="1">
                        <a:latin typeface="Browallia New" pitchFamily="34" charset="-34"/>
                        <a:cs typeface="Browallia New" pitchFamily="34" charset="-34"/>
                      </a:defRPr>
                    </a:pPr>
                    <a:r>
                      <a:rPr lang="en-US" b="1" dirty="0" smtClean="0"/>
                      <a:t>Workers residing in dormitories</a:t>
                    </a:r>
                    <a:r>
                      <a:rPr lang="en-US" b="1" dirty="0"/>
                      <a:t>
35%</a:t>
                    </a:r>
                  </a:p>
                </c:rich>
              </c:tx>
              <c:sp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AB2-4157-BA08-91023785171A}"/>
                </c:ext>
              </c:extLst>
            </c:dLbl>
            <c:dLbl>
              <c:idx val="2"/>
              <c:layout>
                <c:manualLayout>
                  <c:x val="-3.4354707397686403E-2"/>
                  <c:y val="4.4813999928254737E-2"/>
                </c:manualLayout>
              </c:layout>
              <c:tx>
                <c:rich>
                  <a:bodyPr/>
                  <a:lstStyle/>
                  <a:p>
                    <a:pPr>
                      <a:lnSpc>
                        <a:spcPts val="2200"/>
                      </a:lnSpc>
                      <a:defRPr sz="2400" b="1">
                        <a:latin typeface="Browallia New" pitchFamily="34" charset="-34"/>
                        <a:cs typeface="Browallia New" pitchFamily="34" charset="-34"/>
                      </a:defRPr>
                    </a:pPr>
                    <a:r>
                      <a:rPr lang="en-US" b="1" dirty="0" smtClean="0"/>
                      <a:t>Burmese workers</a:t>
                    </a:r>
                    <a:r>
                      <a:rPr lang="en-US" dirty="0"/>
                      <a:t>
14%</a:t>
                    </a:r>
                  </a:p>
                </c:rich>
              </c:tx>
              <c:sp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9AB2-4157-BA08-91023785171A}"/>
                </c:ext>
              </c:extLst>
            </c:dLbl>
            <c:dLbl>
              <c:idx val="3"/>
              <c:layout>
                <c:manualLayout>
                  <c:x val="-0.11441491688538942"/>
                  <c:y val="4.9488557455291592E-2"/>
                </c:manualLayout>
              </c:layout>
              <c:tx>
                <c:rich>
                  <a:bodyPr/>
                  <a:lstStyle/>
                  <a:p>
                    <a:r>
                      <a:rPr lang="en-US" sz="2400" b="1" dirty="0" smtClean="0">
                        <a:latin typeface="Browallia New" pitchFamily="34" charset="-34"/>
                        <a:cs typeface="Browallia New" pitchFamily="34" charset="-34"/>
                      </a:rPr>
                      <a:t>Thai</a:t>
                    </a:r>
                    <a:r>
                      <a:rPr lang="en-US" sz="2400" b="1" baseline="0" dirty="0" smtClean="0">
                        <a:latin typeface="Browallia New" pitchFamily="34" charset="-34"/>
                        <a:cs typeface="Browallia New" pitchFamily="34" charset="-34"/>
                      </a:rPr>
                      <a:t> u</a:t>
                    </a:r>
                    <a:r>
                      <a:rPr lang="en-US" sz="2400" b="1" dirty="0" smtClean="0">
                        <a:latin typeface="Browallia New" pitchFamily="34" charset="-34"/>
                        <a:cs typeface="Browallia New" pitchFamily="34" charset="-34"/>
                      </a:rPr>
                      <a:t>rban middle class</a:t>
                    </a:r>
                    <a:r>
                      <a:rPr lang="en-US" dirty="0"/>
                      <a:t>
12%</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AB2-4157-BA08-91023785171A}"/>
                </c:ext>
              </c:extLst>
            </c:dLbl>
            <c:dLbl>
              <c:idx val="4"/>
              <c:layout>
                <c:manualLayout>
                  <c:x val="-8.2135583746476268E-2"/>
                  <c:y val="-4.0387348544506964E-2"/>
                </c:manualLayout>
              </c:layout>
              <c:tx>
                <c:rich>
                  <a:bodyPr/>
                  <a:lstStyle/>
                  <a:p>
                    <a:pPr>
                      <a:lnSpc>
                        <a:spcPts val="2200"/>
                      </a:lnSpc>
                      <a:defRPr sz="2400" b="1">
                        <a:latin typeface="Browallia New" pitchFamily="34" charset="-34"/>
                        <a:cs typeface="Browallia New" pitchFamily="34" charset="-34"/>
                      </a:defRPr>
                    </a:pPr>
                    <a:r>
                      <a:rPr lang="en-US" sz="2400" dirty="0" smtClean="0">
                        <a:latin typeface="Browallia New" pitchFamily="34" charset="-34"/>
                        <a:cs typeface="Browallia New" pitchFamily="34" charset="-34"/>
                      </a:rPr>
                      <a:t>Foreign middle class </a:t>
                    </a:r>
                    <a:r>
                      <a:rPr lang="en-US" sz="2400" dirty="0">
                        <a:latin typeface="Browallia New" pitchFamily="34" charset="-34"/>
                        <a:cs typeface="Browallia New" pitchFamily="34" charset="-34"/>
                      </a:rPr>
                      <a:t>
2%</a:t>
                    </a:r>
                  </a:p>
                </c:rich>
              </c:tx>
              <c:sp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9AB2-4157-BA08-91023785171A}"/>
                </c:ext>
              </c:extLst>
            </c:dLbl>
            <c:dLbl>
              <c:idx val="5"/>
              <c:layout>
                <c:manualLayout>
                  <c:x val="0.28729549431321083"/>
                  <c:y val="3.3219636728885955E-2"/>
                </c:manualLayout>
              </c:layout>
              <c:tx>
                <c:rich>
                  <a:bodyPr/>
                  <a:lstStyle/>
                  <a:p>
                    <a:pPr>
                      <a:lnSpc>
                        <a:spcPts val="2200"/>
                      </a:lnSpc>
                      <a:defRPr sz="2400" b="1">
                        <a:latin typeface="Browallia New" pitchFamily="34" charset="-34"/>
                        <a:cs typeface="Browallia New" pitchFamily="34" charset="-34"/>
                      </a:defRPr>
                    </a:pPr>
                    <a:r>
                      <a:rPr lang="en-US" sz="2400" b="1" dirty="0" smtClean="0">
                        <a:latin typeface="Browallia New" pitchFamily="34" charset="-34"/>
                        <a:cs typeface="Browallia New" pitchFamily="34" charset="-34"/>
                      </a:rPr>
                      <a:t>Seasonal landless Hmong farmers</a:t>
                    </a:r>
                    <a:r>
                      <a:rPr lang="en-US" sz="2400" dirty="0">
                        <a:latin typeface="Browallia New" pitchFamily="34" charset="-34"/>
                        <a:cs typeface="Browallia New" pitchFamily="34" charset="-34"/>
                      </a:rPr>
                      <a:t>
1%</a:t>
                    </a:r>
                  </a:p>
                </c:rich>
              </c:tx>
              <c:sp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9AB2-4157-BA08-91023785171A}"/>
                </c:ext>
              </c:extLst>
            </c:dLbl>
            <c:spPr>
              <a:noFill/>
              <a:ln>
                <a:noFill/>
              </a:ln>
              <a:effectLst/>
            </c:spPr>
            <c:txPr>
              <a:bodyPr/>
              <a:lstStyle/>
              <a:p>
                <a:pPr>
                  <a:lnSpc>
                    <a:spcPts val="2200"/>
                  </a:lnSpc>
                  <a:defRPr b="1"/>
                </a:pPr>
                <a:endParaRPr lang="zh-CN"/>
              </a:p>
            </c:txPr>
            <c:showLegendKey val="0"/>
            <c:showVal val="0"/>
            <c:showCatName val="1"/>
            <c:showSerName val="0"/>
            <c:showPercent val="1"/>
            <c:showBubbleSize val="0"/>
            <c:showLeaderLines val="1"/>
            <c:extLst>
              <c:ext xmlns:c15="http://schemas.microsoft.com/office/drawing/2012/chart" uri="{CE6537A1-D6FC-4f65-9D91-7224C49458BB}"/>
            </c:extLst>
          </c:dLbls>
          <c:cat>
            <c:strRef>
              <c:f>groups!$A$1:$A$6</c:f>
              <c:strCache>
                <c:ptCount val="6"/>
                <c:pt idx="0">
                  <c:v>Long resident villagers</c:v>
                </c:pt>
                <c:pt idx="1">
                  <c:v>Workers residing in dormitories</c:v>
                </c:pt>
                <c:pt idx="2">
                  <c:v>Burmese construction workers</c:v>
                </c:pt>
                <c:pt idx="3">
                  <c:v>Thai middle class newcomers</c:v>
                </c:pt>
                <c:pt idx="4">
                  <c:v>Foreign middle class newcomers</c:v>
                </c:pt>
                <c:pt idx="5">
                  <c:v>Seasonal Hmong landless farmer</c:v>
                </c:pt>
              </c:strCache>
            </c:strRef>
          </c:cat>
          <c:val>
            <c:numRef>
              <c:f>groups!$B$1:$B$6</c:f>
              <c:numCache>
                <c:formatCode>General</c:formatCode>
                <c:ptCount val="6"/>
                <c:pt idx="0">
                  <c:v>45</c:v>
                </c:pt>
                <c:pt idx="1">
                  <c:v>45</c:v>
                </c:pt>
                <c:pt idx="2">
                  <c:v>18</c:v>
                </c:pt>
                <c:pt idx="3">
                  <c:v>15</c:v>
                </c:pt>
                <c:pt idx="4">
                  <c:v>3</c:v>
                </c:pt>
                <c:pt idx="5">
                  <c:v>1</c:v>
                </c:pt>
              </c:numCache>
            </c:numRef>
          </c:val>
          <c:extLst>
            <c:ext xmlns:c16="http://schemas.microsoft.com/office/drawing/2014/chart" uri="{C3380CC4-5D6E-409C-BE32-E72D297353CC}">
              <c16:uniqueId val="{00000006-9AB2-4157-BA08-91023785171A}"/>
            </c:ext>
          </c:extLst>
        </c:ser>
        <c:dLbls>
          <c:showLegendKey val="0"/>
          <c:showVal val="0"/>
          <c:showCatName val="1"/>
          <c:showSerName val="0"/>
          <c:showPercent val="1"/>
          <c:showBubbleSize val="0"/>
          <c:showLeaderLines val="1"/>
        </c:dLbls>
      </c:pie3DChart>
    </c:plotArea>
    <c:plotVisOnly val="1"/>
    <c:dispBlanksAs val="gap"/>
    <c:showDLblsOverMax val="0"/>
  </c:chart>
  <c:txPr>
    <a:bodyPr/>
    <a:lstStyle/>
    <a:p>
      <a:pPr>
        <a:defRPr sz="1800">
          <a:latin typeface="Calibri" pitchFamily="34" charset="0"/>
        </a:defRPr>
      </a:pPr>
      <a:endParaRPr lang="zh-CN"/>
    </a:p>
  </c:txPr>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0.44237</cdr:x>
      <cdr:y>0.00909</cdr:y>
    </cdr:from>
    <cdr:to>
      <cdr:x>0.58741</cdr:x>
      <cdr:y>0.08453</cdr:y>
    </cdr:to>
    <cdr:sp macro="" textlink="">
      <cdr:nvSpPr>
        <cdr:cNvPr id="2" name="文本框 1"/>
        <cdr:cNvSpPr txBox="1"/>
      </cdr:nvSpPr>
      <cdr:spPr>
        <a:xfrm xmlns:a="http://schemas.openxmlformats.org/drawingml/2006/main">
          <a:off x="3640527" y="44503"/>
          <a:ext cx="1193657"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r>
            <a:rPr lang="zh-CN" altLang="en-US" sz="1800" dirty="0" smtClean="0">
              <a:latin typeface="宋体" panose="02010600030101010101" pitchFamily="2" charset="-122"/>
              <a:ea typeface="宋体" panose="02010600030101010101" pitchFamily="2" charset="-122"/>
            </a:rPr>
            <a:t>外国中产</a:t>
          </a:r>
          <a:endParaRPr lang="zh-CN" altLang="en-US" sz="1800" dirty="0">
            <a:latin typeface="宋体" panose="02010600030101010101" pitchFamily="2" charset="-122"/>
            <a:ea typeface="宋体" panose="02010600030101010101" pitchFamily="2" charset="-122"/>
          </a:endParaRPr>
        </a:p>
      </cdr:txBody>
    </cdr:sp>
  </cdr:relSizeAnchor>
  <cdr:relSizeAnchor xmlns:cdr="http://schemas.openxmlformats.org/drawingml/2006/chartDrawing">
    <cdr:from>
      <cdr:x>0.84991</cdr:x>
      <cdr:y>0.02029</cdr:y>
    </cdr:from>
    <cdr:to>
      <cdr:x>1</cdr:x>
      <cdr:y>0.26547</cdr:y>
    </cdr:to>
    <cdr:sp macro="" textlink="">
      <cdr:nvSpPr>
        <cdr:cNvPr id="3" name="文本框 1"/>
        <cdr:cNvSpPr txBox="1"/>
      </cdr:nvSpPr>
      <cdr:spPr>
        <a:xfrm xmlns:a="http://schemas.openxmlformats.org/drawingml/2006/main">
          <a:off x="6994425" y="99351"/>
          <a:ext cx="1235175" cy="120032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zh-CN" altLang="en-US" sz="1800" dirty="0" smtClean="0">
              <a:solidFill>
                <a:schemeClr val="tx1"/>
              </a:solidFill>
              <a:latin typeface="宋体" panose="02010600030101010101" pitchFamily="2" charset="-122"/>
              <a:ea typeface="宋体" panose="02010600030101010101" pitchFamily="2" charset="-122"/>
            </a:rPr>
            <a:t>赫蒙族（苗族）季节性失地农民</a:t>
          </a:r>
          <a:endParaRPr lang="zh-CN" altLang="en-US" sz="1800" dirty="0">
            <a:latin typeface="宋体" panose="02010600030101010101" pitchFamily="2" charset="-122"/>
            <a:ea typeface="宋体" panose="02010600030101010101" pitchFamily="2" charset="-122"/>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777607" y="0"/>
            <a:ext cx="2889938" cy="496332"/>
          </a:xfrm>
          <a:prstGeom prst="rect">
            <a:avLst/>
          </a:prstGeom>
        </p:spPr>
        <p:txBody>
          <a:bodyPr vert="horz" lIns="91440" tIns="45720" rIns="91440" bIns="45720" rtlCol="0"/>
          <a:lstStyle>
            <a:lvl1pPr algn="r">
              <a:defRPr sz="1200"/>
            </a:lvl1pPr>
          </a:lstStyle>
          <a:p>
            <a:fld id="{90B72B55-E297-449E-B37F-6B54EF5BBEEB}" type="datetimeFigureOut">
              <a:rPr lang="en-AU" smtClean="0"/>
              <a:t>23/05/2018</a:t>
            </a:fld>
            <a:endParaRPr lang="en-AU"/>
          </a:p>
        </p:txBody>
      </p:sp>
      <p:sp>
        <p:nvSpPr>
          <p:cNvPr id="4" name="Footer Placeholder 3"/>
          <p:cNvSpPr>
            <a:spLocks noGrp="1"/>
          </p:cNvSpPr>
          <p:nvPr>
            <p:ph type="ftr" sz="quarter" idx="2"/>
          </p:nvPr>
        </p:nvSpPr>
        <p:spPr>
          <a:xfrm>
            <a:off x="0" y="9428583"/>
            <a:ext cx="2889938" cy="496332"/>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777607" y="9428583"/>
            <a:ext cx="2889938" cy="496332"/>
          </a:xfrm>
          <a:prstGeom prst="rect">
            <a:avLst/>
          </a:prstGeom>
        </p:spPr>
        <p:txBody>
          <a:bodyPr vert="horz" lIns="91440" tIns="45720" rIns="91440" bIns="45720" rtlCol="0" anchor="b"/>
          <a:lstStyle>
            <a:lvl1pPr algn="r">
              <a:defRPr sz="1200"/>
            </a:lvl1pPr>
          </a:lstStyle>
          <a:p>
            <a:fld id="{06504F50-3E0A-416C-8D96-8FBD4CAB277D}" type="slidenum">
              <a:rPr lang="en-AU" smtClean="0"/>
              <a:t>‹#›</a:t>
            </a:fld>
            <a:endParaRPr lang="en-AU"/>
          </a:p>
        </p:txBody>
      </p:sp>
    </p:spTree>
    <p:extLst>
      <p:ext uri="{BB962C8B-B14F-4D97-AF65-F5344CB8AC3E}">
        <p14:creationId xmlns:p14="http://schemas.microsoft.com/office/powerpoint/2010/main" val="32773778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1440" tIns="45720" rIns="91440" bIns="45720" rtlCol="0"/>
          <a:lstStyle>
            <a:lvl1pPr algn="l" fontAlgn="auto">
              <a:spcBef>
                <a:spcPts val="0"/>
              </a:spcBef>
              <a:spcAft>
                <a:spcPts val="0"/>
              </a:spcAft>
              <a:defRPr sz="1200" smtClean="0">
                <a:latin typeface="+mn-lt"/>
                <a:cs typeface="+mn-cs"/>
              </a:defRPr>
            </a:lvl1pPr>
          </a:lstStyle>
          <a:p>
            <a:pPr>
              <a:defRPr/>
            </a:pPr>
            <a:endParaRPr lang="en-AU"/>
          </a:p>
        </p:txBody>
      </p:sp>
      <p:sp>
        <p:nvSpPr>
          <p:cNvPr id="3" name="Date Placeholder 2"/>
          <p:cNvSpPr>
            <a:spLocks noGrp="1"/>
          </p:cNvSpPr>
          <p:nvPr>
            <p:ph type="dt" idx="1"/>
          </p:nvPr>
        </p:nvSpPr>
        <p:spPr>
          <a:xfrm>
            <a:off x="3777607" y="0"/>
            <a:ext cx="2889938" cy="496332"/>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ECEF5F0C-0B95-45B4-B809-E1C53CF0FEA7}" type="datetimeFigureOut">
              <a:rPr lang="en-AU"/>
              <a:pPr>
                <a:defRPr/>
              </a:pPr>
              <a:t>23/05/2018</a:t>
            </a:fld>
            <a:endParaRPr lang="en-AU"/>
          </a:p>
        </p:txBody>
      </p:sp>
      <p:sp>
        <p:nvSpPr>
          <p:cNvPr id="4" name="Slide Image Placeholder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pPr lvl="0"/>
            <a:endParaRPr lang="en-AU" noProof="0" smtClean="0"/>
          </a:p>
        </p:txBody>
      </p:sp>
      <p:sp>
        <p:nvSpPr>
          <p:cNvPr id="5" name="Notes Placeholder 4"/>
          <p:cNvSpPr>
            <a:spLocks noGrp="1"/>
          </p:cNvSpPr>
          <p:nvPr>
            <p:ph type="body" sz="quarter" idx="3"/>
          </p:nvPr>
        </p:nvSpPr>
        <p:spPr>
          <a:xfrm>
            <a:off x="666909" y="4715153"/>
            <a:ext cx="5335270" cy="4466987"/>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AU" noProof="0" smtClean="0"/>
          </a:p>
        </p:txBody>
      </p:sp>
      <p:sp>
        <p:nvSpPr>
          <p:cNvPr id="6" name="Footer Placeholder 5"/>
          <p:cNvSpPr>
            <a:spLocks noGrp="1"/>
          </p:cNvSpPr>
          <p:nvPr>
            <p:ph type="ftr" sz="quarter" idx="4"/>
          </p:nvPr>
        </p:nvSpPr>
        <p:spPr>
          <a:xfrm>
            <a:off x="0" y="9428583"/>
            <a:ext cx="2889938" cy="496332"/>
          </a:xfrm>
          <a:prstGeom prst="rect">
            <a:avLst/>
          </a:prstGeom>
        </p:spPr>
        <p:txBody>
          <a:bodyPr vert="horz" lIns="91440" tIns="45720" rIns="91440" bIns="45720" rtlCol="0" anchor="b"/>
          <a:lstStyle>
            <a:lvl1pPr algn="l" fontAlgn="auto">
              <a:spcBef>
                <a:spcPts val="0"/>
              </a:spcBef>
              <a:spcAft>
                <a:spcPts val="0"/>
              </a:spcAft>
              <a:defRPr sz="1200" smtClean="0">
                <a:latin typeface="+mn-lt"/>
                <a:cs typeface="+mn-cs"/>
              </a:defRPr>
            </a:lvl1pPr>
          </a:lstStyle>
          <a:p>
            <a:pPr>
              <a:defRPr/>
            </a:pPr>
            <a:endParaRPr lang="en-AU"/>
          </a:p>
        </p:txBody>
      </p:sp>
      <p:sp>
        <p:nvSpPr>
          <p:cNvPr id="7" name="Slide Number Placeholder 6"/>
          <p:cNvSpPr>
            <a:spLocks noGrp="1"/>
          </p:cNvSpPr>
          <p:nvPr>
            <p:ph type="sldNum" sz="quarter" idx="5"/>
          </p:nvPr>
        </p:nvSpPr>
        <p:spPr>
          <a:xfrm>
            <a:off x="3777607" y="9428583"/>
            <a:ext cx="2889938" cy="496332"/>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7AA0AB55-6C22-478C-A6E7-CC5D46BF9A65}" type="slidenum">
              <a:rPr lang="en-AU"/>
              <a:pPr>
                <a:defRPr/>
              </a:pPr>
              <a:t>‹#›</a:t>
            </a:fld>
            <a:endParaRPr lang="en-AU"/>
          </a:p>
        </p:txBody>
      </p:sp>
    </p:spTree>
    <p:extLst>
      <p:ext uri="{BB962C8B-B14F-4D97-AF65-F5344CB8AC3E}">
        <p14:creationId xmlns:p14="http://schemas.microsoft.com/office/powerpoint/2010/main" val="127739810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normAutofit fontScale="62500" lnSpcReduction="20000"/>
          </a:bodyPr>
          <a:lstStyle/>
          <a:p>
            <a:pPr>
              <a:spcBef>
                <a:spcPct val="0"/>
              </a:spcBef>
            </a:pPr>
            <a:r>
              <a:rPr lang="en-AU" sz="1800" b="1" dirty="0" smtClean="0"/>
              <a:t>Case study</a:t>
            </a:r>
            <a:endParaRPr lang="th-TH" sz="1800" b="1" dirty="0" smtClean="0"/>
          </a:p>
          <a:p>
            <a:pPr>
              <a:spcBef>
                <a:spcPct val="0"/>
              </a:spcBef>
            </a:pPr>
            <a:r>
              <a:rPr lang="th-TH" sz="1800" dirty="0" smtClean="0"/>
              <a:t>– </a:t>
            </a:r>
            <a:r>
              <a:rPr lang="en-AU" sz="1800" dirty="0" smtClean="0"/>
              <a:t>Chiang Mai,</a:t>
            </a:r>
            <a:r>
              <a:rPr lang="en-AU" sz="1800" baseline="0" dirty="0" smtClean="0"/>
              <a:t> northern Thailand – hubs of all facilities and beauty of nature and culture</a:t>
            </a:r>
          </a:p>
          <a:p>
            <a:pPr>
              <a:spcBef>
                <a:spcPct val="0"/>
              </a:spcBef>
            </a:pPr>
            <a:r>
              <a:rPr lang="en-AU" sz="1800" baseline="0" dirty="0" smtClean="0"/>
              <a:t>-- the big change was about 30 years ago when cold war in SEA was finished and the Thai </a:t>
            </a:r>
            <a:r>
              <a:rPr lang="en-AU" sz="1800" baseline="0" dirty="0" err="1" smtClean="0"/>
              <a:t>govt</a:t>
            </a:r>
            <a:r>
              <a:rPr lang="en-AU" sz="1800" baseline="0" dirty="0" smtClean="0"/>
              <a:t> at that time announced changing battle field to market</a:t>
            </a:r>
          </a:p>
          <a:p>
            <a:pPr>
              <a:spcBef>
                <a:spcPct val="0"/>
              </a:spcBef>
            </a:pPr>
            <a:r>
              <a:rPr lang="en-AU" sz="1800" baseline="0" dirty="0" smtClean="0">
                <a:sym typeface="Wingdings" pitchFamily="2" charset="2"/>
              </a:rPr>
              <a:t> Movement of people – local people migrated to work in the city and abroad; speed of development (construction /transportation); investment /speculation</a:t>
            </a:r>
            <a:endParaRPr lang="en-AU" sz="1800" baseline="0" dirty="0" smtClean="0"/>
          </a:p>
          <a:p>
            <a:pPr>
              <a:spcBef>
                <a:spcPct val="0"/>
              </a:spcBef>
            </a:pPr>
            <a:r>
              <a:rPr lang="en-AU" sz="1800" baseline="0" dirty="0" smtClean="0"/>
              <a:t>-- Today the landscape of the area has changed – no migration out to work but lots of migration in to work and reside which each group has different aims</a:t>
            </a:r>
          </a:p>
          <a:p>
            <a:pPr>
              <a:spcBef>
                <a:spcPct val="0"/>
              </a:spcBef>
            </a:pPr>
            <a:endParaRPr lang="en-AU" sz="1800" baseline="0" dirty="0" smtClean="0"/>
          </a:p>
          <a:p>
            <a:pPr>
              <a:spcBef>
                <a:spcPct val="0"/>
              </a:spcBef>
            </a:pPr>
            <a:r>
              <a:rPr lang="en-AU" sz="1800" b="1" baseline="0" dirty="0" smtClean="0"/>
              <a:t>SCOPE</a:t>
            </a:r>
          </a:p>
          <a:p>
            <a:pPr>
              <a:spcBef>
                <a:spcPct val="0"/>
              </a:spcBef>
            </a:pPr>
            <a:r>
              <a:rPr lang="en-AU" sz="1800" baseline="0" dirty="0" smtClean="0"/>
              <a:t>-- peri-urban zone of Chiang Mai – macro scale of the area + a case study of community in the area</a:t>
            </a:r>
          </a:p>
          <a:p>
            <a:pPr>
              <a:spcBef>
                <a:spcPct val="0"/>
              </a:spcBef>
            </a:pPr>
            <a:r>
              <a:rPr lang="en-AU" sz="1800" baseline="0" dirty="0" smtClean="0"/>
              <a:t>-- People might think the area is not rural anymore BUT </a:t>
            </a:r>
          </a:p>
          <a:p>
            <a:pPr marL="342900" indent="-342900">
              <a:spcBef>
                <a:spcPct val="0"/>
              </a:spcBef>
              <a:buAutoNum type="arabicPeriod"/>
            </a:pPr>
            <a:r>
              <a:rPr lang="en-AU" sz="1800" baseline="0" dirty="0" smtClean="0"/>
              <a:t>Agricultural landscape</a:t>
            </a:r>
          </a:p>
          <a:p>
            <a:pPr marL="342900" indent="-342900">
              <a:spcBef>
                <a:spcPct val="0"/>
              </a:spcBef>
              <a:buAutoNum type="arabicPeriod"/>
            </a:pPr>
            <a:r>
              <a:rPr lang="en-AU" sz="1800" baseline="0" dirty="0" smtClean="0"/>
              <a:t>The long-resident villagers have been formed under rural context – community, values</a:t>
            </a:r>
          </a:p>
          <a:p>
            <a:pPr marL="342900" indent="-342900">
              <a:spcBef>
                <a:spcPct val="0"/>
              </a:spcBef>
              <a:buAutoNum type="arabicPeriod"/>
            </a:pPr>
            <a:r>
              <a:rPr lang="en-AU" sz="1800" baseline="0" dirty="0" smtClean="0"/>
              <a:t>The urban middle class newcomers have moved into the area mostly to search for a non urban setting (busy, crowded, individualistic,...)</a:t>
            </a:r>
          </a:p>
          <a:p>
            <a:pPr>
              <a:spcBef>
                <a:spcPct val="0"/>
              </a:spcBef>
            </a:pPr>
            <a:endParaRPr lang="en-AU" sz="1800" baseline="0" dirty="0" smtClean="0"/>
          </a:p>
          <a:p>
            <a:pPr>
              <a:spcBef>
                <a:spcPct val="0"/>
              </a:spcBef>
            </a:pPr>
            <a:r>
              <a:rPr lang="en-AU" sz="1800" b="1" baseline="0" dirty="0" smtClean="0"/>
              <a:t>APPROACH</a:t>
            </a:r>
          </a:p>
          <a:p>
            <a:pPr>
              <a:spcBef>
                <a:spcPct val="0"/>
              </a:spcBef>
            </a:pPr>
            <a:r>
              <a:rPr lang="en-AU" sz="1800" baseline="0" dirty="0" smtClean="0"/>
              <a:t>-- the case is my own community where I have lived since 2007 as one of the in-migrant groups therefore I have had opportunities to observe and reflect from the field especially on </a:t>
            </a:r>
            <a:r>
              <a:rPr lang="en-AU" sz="1800" u="sng" baseline="0" dirty="0" smtClean="0"/>
              <a:t>everyday practice </a:t>
            </a:r>
            <a:r>
              <a:rPr lang="en-AU" sz="1800" baseline="0" dirty="0" smtClean="0"/>
              <a:t>of interaction between social/class groups.  At the same time, in my analysis and writing, I am aware of my position and make it clear to my informants that it is my research and also put myself in the writing</a:t>
            </a:r>
          </a:p>
          <a:p>
            <a:pPr>
              <a:spcBef>
                <a:spcPct val="0"/>
              </a:spcBef>
            </a:pPr>
            <a:endParaRPr lang="en-AU" sz="1800" dirty="0" smtClean="0"/>
          </a:p>
        </p:txBody>
      </p:sp>
      <p:sp>
        <p:nvSpPr>
          <p:cNvPr id="19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91CDCF4-26A8-4EE7-864E-BFC5F6E9ED2F}" type="slidenum">
              <a:rPr lang="en-AU"/>
              <a:pPr fontAlgn="base">
                <a:spcBef>
                  <a:spcPct val="0"/>
                </a:spcBef>
                <a:spcAft>
                  <a:spcPct val="0"/>
                </a:spcAft>
              </a:pPr>
              <a:t>1</a:t>
            </a:fld>
            <a:endParaRPr lang="en-A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AU" sz="1800" dirty="0" smtClean="0"/>
              <a:t>Representation of Thai countryside from all mass media </a:t>
            </a:r>
          </a:p>
          <a:p>
            <a:pPr marL="0" marR="0" indent="0" algn="l" defTabSz="914400" rtl="0" eaLnBrk="1" fontAlgn="base" latinLnBrk="0" hangingPunct="1">
              <a:lnSpc>
                <a:spcPct val="100000"/>
              </a:lnSpc>
              <a:spcBef>
                <a:spcPct val="0"/>
              </a:spcBef>
              <a:spcAft>
                <a:spcPct val="0"/>
              </a:spcAft>
              <a:buClrTx/>
              <a:buSzTx/>
              <a:buFontTx/>
              <a:buNone/>
              <a:tabLst/>
              <a:defRPr/>
            </a:pPr>
            <a:r>
              <a:rPr lang="en-AU" sz="1800" dirty="0" smtClean="0"/>
              <a:t>– textbooks, literature, film, TV program, royal</a:t>
            </a:r>
            <a:r>
              <a:rPr lang="en-AU" sz="1800" baseline="0" dirty="0" smtClean="0"/>
              <a:t> project – sufficiency economy, tourism</a:t>
            </a:r>
          </a:p>
          <a:p>
            <a:pPr marL="0" marR="0" indent="0" algn="l" defTabSz="914400" rtl="0" eaLnBrk="1" fontAlgn="base" latinLnBrk="0" hangingPunct="1">
              <a:lnSpc>
                <a:spcPct val="100000"/>
              </a:lnSpc>
              <a:spcBef>
                <a:spcPct val="0"/>
              </a:spcBef>
              <a:spcAft>
                <a:spcPct val="0"/>
              </a:spcAft>
              <a:buClrTx/>
              <a:buSzTx/>
              <a:buFontTx/>
              <a:buNone/>
              <a:tabLst/>
              <a:defRPr/>
            </a:pPr>
            <a:endParaRPr lang="en-AU" sz="1800" baseline="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AU" sz="1800" dirty="0" smtClean="0">
                <a:solidFill>
                  <a:schemeClr val="bg1"/>
                </a:solidFill>
                <a:latin typeface="Calibri" pitchFamily="34" charset="0"/>
              </a:rPr>
              <a:t>Urban</a:t>
            </a:r>
            <a:r>
              <a:rPr lang="en-AU" sz="1800" baseline="0" dirty="0" smtClean="0">
                <a:solidFill>
                  <a:schemeClr val="bg1"/>
                </a:solidFill>
                <a:latin typeface="Calibri" pitchFamily="34" charset="0"/>
              </a:rPr>
              <a:t> middle class who have understanding and expectation towards the countryside - </a:t>
            </a:r>
            <a:r>
              <a:rPr lang="en-AU" sz="1800" u="sng" dirty="0" smtClean="0">
                <a:solidFill>
                  <a:schemeClr val="bg1"/>
                </a:solidFill>
                <a:latin typeface="Calibri" pitchFamily="34" charset="0"/>
              </a:rPr>
              <a:t>meanings of rurality</a:t>
            </a:r>
            <a:r>
              <a:rPr lang="en-AU" sz="1800" dirty="0" smtClean="0">
                <a:solidFill>
                  <a:schemeClr val="bg1"/>
                </a:solidFill>
                <a:latin typeface="Calibri" pitchFamily="34" charset="0"/>
              </a:rPr>
              <a:t> - as countryside and community - represented and understood by different groups in the village and in the public media</a:t>
            </a:r>
            <a:endParaRPr lang="th-TH" sz="1800" dirty="0" smtClean="0">
              <a:solidFill>
                <a:schemeClr val="bg1"/>
              </a:solidFill>
              <a:latin typeface="Calibri"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th-TH" sz="1800" dirty="0" smtClean="0"/>
          </a:p>
          <a:p>
            <a:pPr>
              <a:spcBef>
                <a:spcPct val="0"/>
              </a:spcBef>
            </a:pPr>
            <a:endParaRPr lang="th-TH" sz="1800" dirty="0" smtClean="0"/>
          </a:p>
          <a:p>
            <a:pPr>
              <a:spcBef>
                <a:spcPct val="0"/>
              </a:spcBef>
            </a:pPr>
            <a:endParaRPr lang="en-AU" sz="1800" dirty="0" smtClean="0"/>
          </a:p>
          <a:p>
            <a:pPr>
              <a:spcBef>
                <a:spcPct val="0"/>
              </a:spcBef>
            </a:pPr>
            <a:endParaRPr lang="en-AU" sz="1800" dirty="0" smtClean="0"/>
          </a:p>
        </p:txBody>
      </p:sp>
      <p:sp>
        <p:nvSpPr>
          <p:cNvPr id="21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F638B02-FF30-419E-BD3F-2FFBBB30A2BB}" type="slidenum">
              <a:rPr lang="en-AU"/>
              <a:pPr fontAlgn="base">
                <a:spcBef>
                  <a:spcPct val="0"/>
                </a:spcBef>
                <a:spcAft>
                  <a:spcPct val="0"/>
                </a:spcAft>
              </a:pPr>
              <a:t>10</a:t>
            </a:fld>
            <a:endParaRPr lang="en-A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a:spcBef>
                <a:spcPct val="0"/>
              </a:spcBef>
              <a:buFontTx/>
              <a:buNone/>
            </a:pPr>
            <a:endParaRPr lang="en-AU" sz="1400" b="0" dirty="0" smtClean="0"/>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B76CCEA-9174-43D2-B5CB-4692614E5FAB}" type="slidenum">
              <a:rPr lang="en-AU">
                <a:solidFill>
                  <a:prstClr val="black"/>
                </a:solidFill>
              </a:rPr>
              <a:pPr/>
              <a:t>11</a:t>
            </a:fld>
            <a:endParaRPr lang="en-AU">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10000"/>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AU" sz="1800" b="1" dirty="0" smtClean="0"/>
              <a:t>Class</a:t>
            </a:r>
            <a:r>
              <a:rPr lang="en-AU" sz="1800" b="1" baseline="0" dirty="0" smtClean="0"/>
              <a:t> and rural-urban interaction</a:t>
            </a:r>
          </a:p>
          <a:p>
            <a:pPr marL="0" marR="0" indent="0" algn="l" defTabSz="914400" rtl="0" eaLnBrk="1" fontAlgn="base" latinLnBrk="0" hangingPunct="1">
              <a:lnSpc>
                <a:spcPct val="100000"/>
              </a:lnSpc>
              <a:spcBef>
                <a:spcPct val="0"/>
              </a:spcBef>
              <a:spcAft>
                <a:spcPct val="0"/>
              </a:spcAft>
              <a:buClrTx/>
              <a:buSzTx/>
              <a:buFontTx/>
              <a:buNone/>
              <a:tabLst/>
              <a:defRPr/>
            </a:pPr>
            <a:endParaRPr lang="en-AU" sz="1800" baseline="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AU" sz="1800" u="sng" baseline="0" dirty="0" smtClean="0"/>
              <a:t>Malaysia</a:t>
            </a:r>
            <a:r>
              <a:rPr lang="en-AU" sz="1800" baseline="0" dirty="0" smtClean="0"/>
              <a:t> – </a:t>
            </a:r>
            <a:r>
              <a:rPr lang="en-AU" sz="1800" baseline="0" dirty="0" err="1" smtClean="0"/>
              <a:t>Kampung</a:t>
            </a:r>
            <a:r>
              <a:rPr lang="en-AU" sz="1800" baseline="0" dirty="0" smtClean="0"/>
              <a:t> may still look like local farming community but people’s livelihoods already urban.  Economic activity is based around works outside agriculture </a:t>
            </a:r>
            <a:r>
              <a:rPr lang="en-AU" sz="1800" baseline="0" dirty="0" smtClean="0">
                <a:sym typeface="Wingdings" panose="05000000000000000000" pitchFamily="2" charset="2"/>
              </a:rPr>
              <a:t> spaces of </a:t>
            </a:r>
            <a:r>
              <a:rPr lang="en-AU" sz="1800" baseline="0" dirty="0" err="1" smtClean="0">
                <a:sym typeface="Wingdings" panose="05000000000000000000" pitchFamily="2" charset="2"/>
              </a:rPr>
              <a:t>Kampung</a:t>
            </a:r>
            <a:r>
              <a:rPr lang="en-AU" sz="1800" baseline="0" dirty="0" smtClean="0">
                <a:sym typeface="Wingdings" panose="05000000000000000000" pitchFamily="2" charset="2"/>
              </a:rPr>
              <a:t> have become “socially urban”</a:t>
            </a:r>
          </a:p>
          <a:p>
            <a:pPr marL="0" marR="0" indent="0" algn="l" defTabSz="914400" rtl="0" eaLnBrk="1" fontAlgn="base" latinLnBrk="0" hangingPunct="1">
              <a:lnSpc>
                <a:spcPct val="100000"/>
              </a:lnSpc>
              <a:spcBef>
                <a:spcPct val="0"/>
              </a:spcBef>
              <a:spcAft>
                <a:spcPct val="0"/>
              </a:spcAft>
              <a:buClrTx/>
              <a:buSzTx/>
              <a:buFontTx/>
              <a:buNone/>
              <a:tabLst/>
              <a:defRPr/>
            </a:pPr>
            <a:endParaRPr lang="en-AU" sz="1800" baseline="0" dirty="0" smtClean="0">
              <a:sym typeface="Wingdings" panose="05000000000000000000" pitchFamily="2" charset="2"/>
            </a:endParaRPr>
          </a:p>
          <a:p>
            <a:pPr marL="0" marR="0" indent="0" algn="l" defTabSz="914400" rtl="0" eaLnBrk="1" fontAlgn="base" latinLnBrk="0" hangingPunct="1">
              <a:lnSpc>
                <a:spcPct val="100000"/>
              </a:lnSpc>
              <a:spcBef>
                <a:spcPct val="0"/>
              </a:spcBef>
              <a:spcAft>
                <a:spcPct val="0"/>
              </a:spcAft>
              <a:buClrTx/>
              <a:buSzTx/>
              <a:buFontTx/>
              <a:buNone/>
              <a:tabLst/>
              <a:defRPr/>
            </a:pPr>
            <a:r>
              <a:rPr lang="en-AU" sz="1800" u="sng" baseline="0" dirty="0" smtClean="0">
                <a:sym typeface="Wingdings" panose="05000000000000000000" pitchFamily="2" charset="2"/>
              </a:rPr>
              <a:t>Vietnam</a:t>
            </a:r>
            <a:r>
              <a:rPr lang="en-AU" sz="1800" baseline="0" dirty="0" smtClean="0">
                <a:sym typeface="Wingdings" panose="05000000000000000000" pitchFamily="2" charset="2"/>
              </a:rPr>
              <a:t> – Urban people have second homes in a mountainous area of Hanoi through land speculation.  They claim for nostalgia of traditional village life.  But they do not have intention to interact with local community</a:t>
            </a:r>
          </a:p>
          <a:p>
            <a:pPr marL="0" marR="0" indent="0" algn="l" defTabSz="914400" rtl="0" eaLnBrk="1" fontAlgn="base" latinLnBrk="0" hangingPunct="1">
              <a:lnSpc>
                <a:spcPct val="100000"/>
              </a:lnSpc>
              <a:spcBef>
                <a:spcPct val="0"/>
              </a:spcBef>
              <a:spcAft>
                <a:spcPct val="0"/>
              </a:spcAft>
              <a:buClrTx/>
              <a:buSzTx/>
              <a:buFontTx/>
              <a:buNone/>
              <a:tabLst/>
              <a:defRPr/>
            </a:pPr>
            <a:endParaRPr lang="en-AU" sz="1800" baseline="0" dirty="0" smtClean="0">
              <a:sym typeface="Wingdings" panose="05000000000000000000" pitchFamily="2" charset="2"/>
            </a:endParaRPr>
          </a:p>
          <a:p>
            <a:pPr marL="0" marR="0" indent="0" algn="l" defTabSz="914400" rtl="0" eaLnBrk="1" fontAlgn="base" latinLnBrk="0" hangingPunct="1">
              <a:lnSpc>
                <a:spcPct val="100000"/>
              </a:lnSpc>
              <a:spcBef>
                <a:spcPct val="0"/>
              </a:spcBef>
              <a:spcAft>
                <a:spcPct val="0"/>
              </a:spcAft>
              <a:buClrTx/>
              <a:buSzTx/>
              <a:buFontTx/>
              <a:buNone/>
              <a:tabLst/>
              <a:defRPr/>
            </a:pPr>
            <a:r>
              <a:rPr lang="en-AU" sz="1800" baseline="0" dirty="0" smtClean="0">
                <a:sym typeface="Wingdings" panose="05000000000000000000" pitchFamily="2" charset="2"/>
              </a:rPr>
              <a:t>Chiang Mai – the penetration of urban influences shown in media, touristic place and this high-end hotel.  Their interests are not very much how rural livelihoods or their problems are but rather its selective representation</a:t>
            </a:r>
            <a:endParaRPr lang="th-TH" sz="1800" dirty="0" smtClean="0"/>
          </a:p>
          <a:p>
            <a:pPr>
              <a:spcBef>
                <a:spcPct val="0"/>
              </a:spcBef>
            </a:pPr>
            <a:endParaRPr lang="th-TH" sz="1800" dirty="0" smtClean="0"/>
          </a:p>
          <a:p>
            <a:pPr>
              <a:spcBef>
                <a:spcPct val="0"/>
              </a:spcBef>
            </a:pPr>
            <a:endParaRPr lang="en-AU" sz="1800" dirty="0" smtClean="0"/>
          </a:p>
          <a:p>
            <a:pPr>
              <a:spcBef>
                <a:spcPct val="0"/>
              </a:spcBef>
            </a:pPr>
            <a:endParaRPr lang="en-AU" sz="1800" dirty="0" smtClean="0"/>
          </a:p>
        </p:txBody>
      </p:sp>
      <p:sp>
        <p:nvSpPr>
          <p:cNvPr id="21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F638B02-FF30-419E-BD3F-2FFBBB30A2BB}" type="slidenum">
              <a:rPr lang="en-AU"/>
              <a:pPr fontAlgn="base">
                <a:spcBef>
                  <a:spcPct val="0"/>
                </a:spcBef>
                <a:spcAft>
                  <a:spcPct val="0"/>
                </a:spcAft>
              </a:pPr>
              <a:t>12</a:t>
            </a:fld>
            <a:endParaRPr lang="en-A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normAutofit fontScale="85000" lnSpcReduction="10000"/>
          </a:bodyPr>
          <a:lstStyle/>
          <a:p>
            <a:pPr>
              <a:spcBef>
                <a:spcPct val="0"/>
              </a:spcBef>
            </a:pPr>
            <a:r>
              <a:rPr lang="en-AU" sz="1800" b="1" baseline="0" dirty="0" smtClean="0"/>
              <a:t>Class in agrarian context in the past</a:t>
            </a:r>
          </a:p>
          <a:p>
            <a:pPr>
              <a:spcBef>
                <a:spcPct val="0"/>
              </a:spcBef>
            </a:pPr>
            <a:endParaRPr lang="en-AU" sz="1800" baseline="0" dirty="0" smtClean="0"/>
          </a:p>
          <a:p>
            <a:pPr marL="285750" marR="0" indent="-285750" algn="l" defTabSz="914400" rtl="0" eaLnBrk="1" fontAlgn="base" latinLnBrk="0" hangingPunct="1">
              <a:lnSpc>
                <a:spcPct val="200000"/>
              </a:lnSpc>
              <a:spcBef>
                <a:spcPct val="0"/>
              </a:spcBef>
              <a:spcAft>
                <a:spcPts val="1200"/>
              </a:spcAft>
              <a:buClrTx/>
              <a:buSzTx/>
              <a:buFont typeface="Arial" panose="020B0604020202020204" pitchFamily="34" charset="0"/>
              <a:buChar char="•"/>
              <a:tabLst/>
              <a:defRPr/>
            </a:pPr>
            <a:r>
              <a:rPr lang="en-AU" sz="1800" baseline="0" dirty="0" smtClean="0"/>
              <a:t>Means of production: land, labour, and capitals in production</a:t>
            </a:r>
            <a:br>
              <a:rPr lang="en-AU" sz="1800" baseline="0" dirty="0" smtClean="0"/>
            </a:br>
            <a:endParaRPr lang="en-AU" sz="1800" baseline="0" dirty="0" smtClean="0"/>
          </a:p>
          <a:p>
            <a:pPr marL="285750" indent="-285750">
              <a:lnSpc>
                <a:spcPct val="200000"/>
              </a:lnSpc>
              <a:spcBef>
                <a:spcPct val="0"/>
              </a:spcBef>
              <a:spcAft>
                <a:spcPts val="1200"/>
              </a:spcAft>
              <a:buFont typeface="Arial" panose="020B0604020202020204" pitchFamily="34" charset="0"/>
              <a:buChar char="•"/>
            </a:pPr>
            <a:r>
              <a:rPr lang="en-AU" sz="1800" baseline="0" dirty="0" smtClean="0"/>
              <a:t>Class is a relational term – discussing social stratification</a:t>
            </a:r>
          </a:p>
          <a:p>
            <a:pPr marL="0" indent="0">
              <a:lnSpc>
                <a:spcPct val="200000"/>
              </a:lnSpc>
              <a:spcBef>
                <a:spcPct val="0"/>
              </a:spcBef>
              <a:spcAft>
                <a:spcPts val="1200"/>
              </a:spcAft>
              <a:buFont typeface="Arial" panose="020B0604020202020204" pitchFamily="34" charset="0"/>
              <a:buNone/>
            </a:pPr>
            <a:endParaRPr lang="en-AU" sz="1800" baseline="0" dirty="0" smtClean="0"/>
          </a:p>
          <a:p>
            <a:pPr marL="285750" indent="-285750">
              <a:lnSpc>
                <a:spcPct val="200000"/>
              </a:lnSpc>
              <a:spcBef>
                <a:spcPct val="0"/>
              </a:spcBef>
              <a:spcAft>
                <a:spcPts val="1200"/>
              </a:spcAft>
              <a:buFont typeface="Arial" panose="020B0604020202020204" pitchFamily="34" charset="0"/>
              <a:buChar char="•"/>
            </a:pPr>
            <a:r>
              <a:rPr lang="en-AU" sz="1800" baseline="0" dirty="0" smtClean="0"/>
              <a:t>Agricultural society was not complex and people were related around farming and production</a:t>
            </a:r>
          </a:p>
          <a:p>
            <a:pPr marL="0" indent="0">
              <a:lnSpc>
                <a:spcPct val="200000"/>
              </a:lnSpc>
              <a:spcBef>
                <a:spcPct val="0"/>
              </a:spcBef>
              <a:spcAft>
                <a:spcPts val="1200"/>
              </a:spcAft>
              <a:buFont typeface="Arial" panose="020B0604020202020204" pitchFamily="34" charset="0"/>
              <a:buNone/>
            </a:pPr>
            <a:endParaRPr lang="en-AU" sz="1800" baseline="0" dirty="0" smtClean="0"/>
          </a:p>
          <a:p>
            <a:pPr marL="285750" indent="-285750">
              <a:spcBef>
                <a:spcPct val="0"/>
              </a:spcBef>
              <a:buFont typeface="Arial" panose="020B0604020202020204" pitchFamily="34" charset="0"/>
              <a:buChar char="•"/>
            </a:pPr>
            <a:endParaRPr lang="en-AU" sz="1800" baseline="0" dirty="0" smtClean="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706B79-CFB2-4744-9B2D-A9234FDFE55A}" type="slidenum">
              <a:rPr lang="en-AU"/>
              <a:pPr fontAlgn="base">
                <a:spcBef>
                  <a:spcPct val="0"/>
                </a:spcBef>
                <a:spcAft>
                  <a:spcPct val="0"/>
                </a:spcAft>
              </a:pPr>
              <a:t>13</a:t>
            </a:fld>
            <a:endParaRPr lang="en-A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a:spcBef>
                <a:spcPct val="0"/>
              </a:spcBef>
            </a:pPr>
            <a:endParaRPr lang="th-TH" sz="1800" dirty="0" smtClean="0"/>
          </a:p>
          <a:p>
            <a:pPr>
              <a:spcBef>
                <a:spcPct val="0"/>
              </a:spcBef>
            </a:pPr>
            <a:endParaRPr lang="en-AU" sz="1800" dirty="0" smtClean="0"/>
          </a:p>
          <a:p>
            <a:pPr>
              <a:spcBef>
                <a:spcPct val="0"/>
              </a:spcBef>
            </a:pPr>
            <a:endParaRPr lang="en-AU" sz="1800" dirty="0" smtClean="0"/>
          </a:p>
        </p:txBody>
      </p:sp>
      <p:sp>
        <p:nvSpPr>
          <p:cNvPr id="21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F638B02-FF30-419E-BD3F-2FFBBB30A2BB}" type="slidenum">
              <a:rPr lang="en-AU">
                <a:solidFill>
                  <a:prstClr val="black"/>
                </a:solidFill>
              </a:rPr>
              <a:pPr/>
              <a:t>14</a:t>
            </a:fld>
            <a:endParaRPr lang="en-AU">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normAutofit fontScale="55000" lnSpcReduction="20000"/>
          </a:bodyPr>
          <a:lstStyle/>
          <a:p>
            <a:pPr>
              <a:spcBef>
                <a:spcPct val="0"/>
              </a:spcBef>
              <a:buFontTx/>
              <a:buNone/>
            </a:pPr>
            <a:r>
              <a:rPr lang="en-AU" sz="3600" b="1" dirty="0" smtClean="0"/>
              <a:t>Class mobility from within</a:t>
            </a:r>
          </a:p>
          <a:p>
            <a:pPr>
              <a:spcBef>
                <a:spcPct val="0"/>
              </a:spcBef>
              <a:buFontTx/>
              <a:buChar char="-"/>
            </a:pPr>
            <a:r>
              <a:rPr lang="en-AU" sz="3600" dirty="0" smtClean="0"/>
              <a:t> in the past all people were</a:t>
            </a:r>
            <a:r>
              <a:rPr lang="en-AU" sz="3600" baseline="0" dirty="0" smtClean="0"/>
              <a:t> farmers w/ some are labours in the farm as land was limited</a:t>
            </a:r>
          </a:p>
          <a:p>
            <a:pPr>
              <a:spcBef>
                <a:spcPct val="0"/>
              </a:spcBef>
              <a:buFontTx/>
              <a:buChar char="-"/>
            </a:pPr>
            <a:r>
              <a:rPr lang="en-AU" sz="3600" baseline="0" dirty="0" smtClean="0"/>
              <a:t> During the development – migration + sold land; facility development in the area </a:t>
            </a:r>
            <a:r>
              <a:rPr lang="en-AU" sz="3600" baseline="0" dirty="0" smtClean="0">
                <a:sym typeface="Wingdings" pitchFamily="2" charset="2"/>
              </a:rPr>
              <a:t> people have been gradually out of the farm</a:t>
            </a:r>
            <a:endParaRPr lang="en-AU" sz="3600" dirty="0" smtClean="0"/>
          </a:p>
          <a:p>
            <a:pPr>
              <a:spcBef>
                <a:spcPct val="0"/>
              </a:spcBef>
              <a:buFontTx/>
              <a:buChar char="-"/>
            </a:pPr>
            <a:r>
              <a:rPr lang="en-AU" sz="3600" dirty="0" smtClean="0"/>
              <a:t> Better economic capital</a:t>
            </a:r>
            <a:r>
              <a:rPr lang="en-AU" sz="3600" baseline="0" dirty="0" smtClean="0"/>
              <a:t> during the development and change to become small entrepreneur, dormitories owners, construction contractors</a:t>
            </a:r>
          </a:p>
          <a:p>
            <a:pPr>
              <a:spcBef>
                <a:spcPct val="0"/>
              </a:spcBef>
              <a:buFontTx/>
              <a:buChar char="-"/>
            </a:pPr>
            <a:r>
              <a:rPr lang="en-AU" sz="3600" baseline="0" dirty="0" smtClean="0"/>
              <a:t> education in the younger generation most of children got undergrad degree and many have master degree</a:t>
            </a:r>
          </a:p>
          <a:p>
            <a:pPr>
              <a:spcBef>
                <a:spcPct val="0"/>
              </a:spcBef>
              <a:buFontTx/>
              <a:buChar char="-"/>
            </a:pPr>
            <a:r>
              <a:rPr lang="en-AU" sz="3600" baseline="0" dirty="0" smtClean="0"/>
              <a:t> some are not better and class between local people have become clearer</a:t>
            </a:r>
            <a:endParaRPr lang="en-AU" sz="3600" dirty="0" smtClean="0"/>
          </a:p>
          <a:p>
            <a:pPr>
              <a:spcBef>
                <a:spcPct val="0"/>
              </a:spcBef>
              <a:buFontTx/>
              <a:buNone/>
            </a:pPr>
            <a:endParaRPr lang="en-AU" sz="1800" dirty="0" smtClean="0"/>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B76CCEA-9174-43D2-B5CB-4692614E5FAB}" type="slidenum">
              <a:rPr lang="en-AU"/>
              <a:pPr fontAlgn="base">
                <a:spcBef>
                  <a:spcPct val="0"/>
                </a:spcBef>
                <a:spcAft>
                  <a:spcPct val="0"/>
                </a:spcAft>
              </a:pPr>
              <a:t>15</a:t>
            </a:fld>
            <a:endParaRPr lang="en-A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AU" sz="1800" dirty="0" smtClean="0"/>
              <a:t>Changing social landscape through class – change from class</a:t>
            </a:r>
            <a:r>
              <a:rPr lang="en-AU" sz="1800" baseline="0" dirty="0" smtClean="0"/>
              <a:t> based on agrarian relations and production to class based on values, habitus, background, education, language</a:t>
            </a:r>
            <a:endParaRPr lang="en-AU" sz="1800" dirty="0" smtClean="0"/>
          </a:p>
        </p:txBody>
      </p:sp>
      <p:sp>
        <p:nvSpPr>
          <p:cNvPr id="26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0C72359-2BAA-496C-8516-6DE7247B7D12}" type="slidenum">
              <a:rPr lang="en-AU"/>
              <a:pPr fontAlgn="base">
                <a:spcBef>
                  <a:spcPct val="0"/>
                </a:spcBef>
                <a:spcAft>
                  <a:spcPct val="0"/>
                </a:spcAft>
              </a:pPr>
              <a:t>16</a:t>
            </a:fld>
            <a:endParaRPr lang="en-A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normAutofit fontScale="62500" lnSpcReduction="20000"/>
          </a:bodyPr>
          <a:lstStyle/>
          <a:p>
            <a:pPr marL="0" indent="0">
              <a:spcBef>
                <a:spcPct val="0"/>
              </a:spcBef>
              <a:buFontTx/>
              <a:buNone/>
            </a:pPr>
            <a:r>
              <a:rPr lang="en-AU" sz="1400" b="1" baseline="0" dirty="0" smtClean="0"/>
              <a:t>Study of class in the post-agrarian context</a:t>
            </a:r>
          </a:p>
          <a:p>
            <a:pPr marL="0" indent="0">
              <a:spcBef>
                <a:spcPct val="0"/>
              </a:spcBef>
              <a:buFontTx/>
              <a:buNone/>
            </a:pPr>
            <a:r>
              <a:rPr lang="en-AU" sz="1400" b="0" baseline="0" dirty="0" smtClean="0"/>
              <a:t>- From production to consumption</a:t>
            </a:r>
            <a:endParaRPr lang="en-AU" sz="1400" b="0" dirty="0" smtClean="0"/>
          </a:p>
          <a:p>
            <a:pPr>
              <a:spcBef>
                <a:spcPct val="0"/>
              </a:spcBef>
              <a:buFontTx/>
              <a:buNone/>
            </a:pPr>
            <a:endParaRPr lang="en-AU" sz="1400" b="1" dirty="0" smtClean="0"/>
          </a:p>
          <a:p>
            <a:pPr>
              <a:spcBef>
                <a:spcPct val="0"/>
              </a:spcBef>
              <a:buFontTx/>
              <a:buNone/>
            </a:pPr>
            <a:r>
              <a:rPr lang="en-AU" sz="1400" dirty="0" smtClean="0">
                <a:solidFill>
                  <a:schemeClr val="bg1"/>
                </a:solidFill>
                <a:latin typeface="Calibri" pitchFamily="34" charset="0"/>
              </a:rPr>
              <a:t>When migration brings people from different places and social backgrounds to live in close proximity, what are the </a:t>
            </a:r>
            <a:r>
              <a:rPr lang="en-AU" sz="1400" u="sng" dirty="0" smtClean="0">
                <a:solidFill>
                  <a:schemeClr val="bg1"/>
                </a:solidFill>
                <a:latin typeface="Calibri" pitchFamily="34" charset="0"/>
              </a:rPr>
              <a:t>value-based encounters</a:t>
            </a:r>
            <a:r>
              <a:rPr lang="en-AU" sz="1400" dirty="0" smtClean="0">
                <a:solidFill>
                  <a:schemeClr val="bg1"/>
                </a:solidFill>
                <a:latin typeface="Calibri" pitchFamily="34" charset="0"/>
              </a:rPr>
              <a:t> between  newcomers and locals? </a:t>
            </a:r>
          </a:p>
          <a:p>
            <a:pPr>
              <a:spcBef>
                <a:spcPct val="0"/>
              </a:spcBef>
              <a:buFontTx/>
              <a:buNone/>
            </a:pPr>
            <a:endParaRPr lang="en-AU" sz="1400" b="1" dirty="0" smtClean="0"/>
          </a:p>
          <a:p>
            <a:pPr>
              <a:spcBef>
                <a:spcPct val="0"/>
              </a:spcBef>
              <a:buFontTx/>
              <a:buNone/>
            </a:pPr>
            <a:r>
              <a:rPr lang="en-AU" sz="1400" b="1" dirty="0" smtClean="0"/>
              <a:t>Class</a:t>
            </a:r>
            <a:r>
              <a:rPr lang="en-AU" sz="1400" b="1" baseline="0" dirty="0" smtClean="0"/>
              <a:t> hierarchy </a:t>
            </a:r>
          </a:p>
          <a:p>
            <a:pPr>
              <a:spcBef>
                <a:spcPct val="0"/>
              </a:spcBef>
              <a:buFontTx/>
              <a:buNone/>
            </a:pPr>
            <a:r>
              <a:rPr lang="en-AU" sz="1400" b="0" baseline="0" dirty="0" smtClean="0"/>
              <a:t>Class distinction within the community but now with in-migration of urban middle class, class has become more distinct</a:t>
            </a:r>
          </a:p>
          <a:p>
            <a:pPr>
              <a:spcBef>
                <a:spcPct val="0"/>
              </a:spcBef>
              <a:buFontTx/>
              <a:buNone/>
            </a:pPr>
            <a:endParaRPr lang="en-AU" sz="1400" b="1" dirty="0" smtClean="0"/>
          </a:p>
          <a:p>
            <a:pPr>
              <a:spcBef>
                <a:spcPct val="0"/>
              </a:spcBef>
              <a:buFontTx/>
              <a:buNone/>
            </a:pPr>
            <a:r>
              <a:rPr lang="en-AU" sz="1400" b="1" dirty="0" smtClean="0"/>
              <a:t>Class mobility from within</a:t>
            </a:r>
          </a:p>
          <a:p>
            <a:pPr>
              <a:spcBef>
                <a:spcPct val="0"/>
              </a:spcBef>
              <a:buFontTx/>
              <a:buNone/>
            </a:pPr>
            <a:endParaRPr lang="en-AU" sz="1400" b="1" dirty="0" smtClean="0"/>
          </a:p>
          <a:p>
            <a:pPr>
              <a:spcBef>
                <a:spcPct val="0"/>
              </a:spcBef>
              <a:buFontTx/>
              <a:buChar char="-"/>
            </a:pPr>
            <a:r>
              <a:rPr lang="en-AU" sz="1400" dirty="0" smtClean="0"/>
              <a:t> in the past all people were</a:t>
            </a:r>
            <a:r>
              <a:rPr lang="en-AU" sz="1400" baseline="0" dirty="0" smtClean="0"/>
              <a:t> farmers w/ some are labours in the farm as land was limited</a:t>
            </a:r>
          </a:p>
          <a:p>
            <a:pPr>
              <a:spcBef>
                <a:spcPct val="0"/>
              </a:spcBef>
              <a:buFontTx/>
              <a:buNone/>
            </a:pPr>
            <a:endParaRPr lang="en-AU" sz="1400" baseline="0" dirty="0" smtClean="0"/>
          </a:p>
          <a:p>
            <a:pPr>
              <a:spcBef>
                <a:spcPct val="0"/>
              </a:spcBef>
              <a:buFontTx/>
              <a:buChar char="-"/>
            </a:pPr>
            <a:r>
              <a:rPr lang="en-AU" sz="1400" baseline="0" dirty="0" smtClean="0"/>
              <a:t> During the development – migration + sold land; facility development in the area </a:t>
            </a:r>
            <a:r>
              <a:rPr lang="en-AU" sz="1400" baseline="0" dirty="0" smtClean="0">
                <a:sym typeface="Wingdings" pitchFamily="2" charset="2"/>
              </a:rPr>
              <a:t> people have been gradually out of the farm</a:t>
            </a:r>
            <a:br>
              <a:rPr lang="en-AU" sz="1400" baseline="0" dirty="0" smtClean="0">
                <a:sym typeface="Wingdings" pitchFamily="2" charset="2"/>
              </a:rPr>
            </a:br>
            <a:endParaRPr lang="en-AU" sz="1400" baseline="0" dirty="0" smtClean="0">
              <a:sym typeface="Wingdings" pitchFamily="2" charset="2"/>
            </a:endParaRPr>
          </a:p>
          <a:p>
            <a:pPr>
              <a:spcBef>
                <a:spcPct val="0"/>
              </a:spcBef>
              <a:buFontTx/>
              <a:buChar char="-"/>
            </a:pPr>
            <a:r>
              <a:rPr lang="en-AU" sz="1400" dirty="0" smtClean="0"/>
              <a:t> Better economic capital</a:t>
            </a:r>
            <a:r>
              <a:rPr lang="en-AU" sz="1400" baseline="0" dirty="0" smtClean="0"/>
              <a:t> during the development and change to become small entrepreneur, dormitories owners, construction contractors</a:t>
            </a:r>
            <a:br>
              <a:rPr lang="en-AU" sz="1400" baseline="0" dirty="0" smtClean="0"/>
            </a:br>
            <a:endParaRPr lang="en-AU" sz="1400" baseline="0" dirty="0" smtClean="0"/>
          </a:p>
          <a:p>
            <a:pPr>
              <a:spcBef>
                <a:spcPct val="0"/>
              </a:spcBef>
              <a:buFontTx/>
              <a:buChar char="-"/>
            </a:pPr>
            <a:r>
              <a:rPr lang="en-AU" sz="1400" baseline="0" dirty="0" smtClean="0"/>
              <a:t> education in the younger generation most of children got undergrad degree and many have master degree</a:t>
            </a:r>
            <a:br>
              <a:rPr lang="en-AU" sz="1400" baseline="0" dirty="0" smtClean="0"/>
            </a:br>
            <a:endParaRPr lang="en-AU" sz="1400" baseline="0" dirty="0" smtClean="0"/>
          </a:p>
          <a:p>
            <a:pPr>
              <a:spcBef>
                <a:spcPct val="0"/>
              </a:spcBef>
              <a:buFontTx/>
              <a:buChar char="-"/>
            </a:pPr>
            <a:r>
              <a:rPr lang="en-AU" sz="1400" baseline="0" dirty="0" smtClean="0"/>
              <a:t> some are not better and class between local people have become clearer</a:t>
            </a:r>
            <a:endParaRPr lang="en-AU" sz="1400" dirty="0" smtClean="0"/>
          </a:p>
          <a:p>
            <a:pPr>
              <a:spcBef>
                <a:spcPct val="0"/>
              </a:spcBef>
              <a:buFontTx/>
              <a:buNone/>
            </a:pPr>
            <a:endParaRPr lang="en-AU" sz="1400" dirty="0" smtClean="0"/>
          </a:p>
          <a:p>
            <a:pPr>
              <a:spcBef>
                <a:spcPct val="0"/>
              </a:spcBef>
              <a:buFontTx/>
              <a:buNone/>
            </a:pPr>
            <a:r>
              <a:rPr lang="en-AU" sz="1400" b="1" dirty="0" smtClean="0"/>
              <a:t>Class mobility from in-migration</a:t>
            </a:r>
          </a:p>
          <a:p>
            <a:pPr>
              <a:spcBef>
                <a:spcPct val="0"/>
              </a:spcBef>
              <a:buFontTx/>
              <a:buNone/>
            </a:pPr>
            <a:r>
              <a:rPr lang="en-AU" sz="1400" b="0" dirty="0" smtClean="0"/>
              <a:t>- Not only class</a:t>
            </a:r>
            <a:r>
              <a:rPr lang="en-AU" sz="1400" b="0" baseline="0" dirty="0" smtClean="0"/>
              <a:t> hierarchy within community or in the distance of class differences but now with in-migration of urban middle class, class has become more distinct</a:t>
            </a:r>
            <a:endParaRPr lang="en-AU" sz="1400" b="0" dirty="0" smtClean="0"/>
          </a:p>
          <a:p>
            <a:pPr>
              <a:spcBef>
                <a:spcPct val="0"/>
              </a:spcBef>
              <a:buFontTx/>
              <a:buNone/>
            </a:pPr>
            <a:endParaRPr lang="en-AU" sz="1400" b="1" dirty="0" smtClean="0"/>
          </a:p>
          <a:p>
            <a:pPr fontAlgn="auto">
              <a:spcBef>
                <a:spcPts val="0"/>
              </a:spcBef>
              <a:spcAft>
                <a:spcPts val="0"/>
              </a:spcAft>
              <a:defRPr/>
            </a:pPr>
            <a:r>
              <a:rPr lang="en-AU" sz="1400" b="1" dirty="0" smtClean="0"/>
              <a:t>Expectations and Ambivalence of appropriate behaviours</a:t>
            </a:r>
            <a:endParaRPr lang="th-TH" sz="1400" b="1" dirty="0" smtClean="0"/>
          </a:p>
          <a:p>
            <a:pPr fontAlgn="auto">
              <a:spcBef>
                <a:spcPts val="0"/>
              </a:spcBef>
              <a:spcAft>
                <a:spcPts val="0"/>
              </a:spcAft>
              <a:defRPr/>
            </a:pPr>
            <a:r>
              <a:rPr lang="en-AU" sz="1400" dirty="0" smtClean="0"/>
              <a:t>smoke</a:t>
            </a:r>
            <a:r>
              <a:rPr lang="en-AU" sz="1400" baseline="0" dirty="0" smtClean="0"/>
              <a:t>, noise, p</a:t>
            </a:r>
            <a:r>
              <a:rPr lang="en-AU" sz="1400" dirty="0" smtClean="0"/>
              <a:t>rivacy, contribution</a:t>
            </a:r>
            <a:r>
              <a:rPr lang="en-AU" sz="1400" baseline="0" dirty="0" smtClean="0"/>
              <a:t> to the community</a:t>
            </a:r>
            <a:endParaRPr lang="en-AU" sz="1400" dirty="0" smtClean="0"/>
          </a:p>
          <a:p>
            <a:pPr marL="0" indent="0">
              <a:spcBef>
                <a:spcPct val="0"/>
              </a:spcBef>
              <a:buFontTx/>
              <a:buNone/>
            </a:pPr>
            <a:endParaRPr lang="en-AU" sz="1400" b="0" baseline="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th-TH" sz="1400" dirty="0" smtClean="0"/>
              <a:t>นอกจากนี้การศึกษาดูได้จากการ “บริโภค” หมายถึง การใช้ชีวิต ค่านิยมการบริโภค ซื่งเป็นทั้งการแสดงตำแหน่งแห่งที่ของตน และการสื่อสารไปยังผู้อื่นด้วย เช่น ลักษณะการปลูกบ้าน รถที่ใช้ การจัดสวน</a:t>
            </a:r>
            <a:r>
              <a:rPr lang="en-AU" sz="1400" dirty="0" smtClean="0"/>
              <a:t> </a:t>
            </a:r>
            <a:r>
              <a:rPr lang="th-TH" sz="1400" dirty="0" smtClean="0"/>
              <a:t>ขณะเดียวกัน กลุ่มคนเดียวกันแม้ว่าจะมีการแสดงทางชนชั้นอย่างไร จะดูกันออกว่าในความเป็นจริงเป็นอย่างไร ต่างกับคนที่ย้ายเข้ามาอยู่ใหม่ที่อาจมีภูมิหลังเป็นชาวชนบท หรือคนงานธรรมดามาก่อน แต่เมื่อย้ายมาอยู่ที่ใหม่ ความสัมพันธ์กับคนกลุ่มใหม่ ก็เกิดเป็นการจัดความสัมพันธุ์ที่แปรผันไปตามบริบทและแห่งที่ด้วย</a:t>
            </a:r>
            <a:endParaRPr lang="en-AU" sz="1400" dirty="0" smtClean="0"/>
          </a:p>
          <a:p>
            <a:pPr marL="0" indent="0">
              <a:spcBef>
                <a:spcPct val="0"/>
              </a:spcBef>
              <a:buFontTx/>
              <a:buNone/>
            </a:pPr>
            <a:endParaRPr lang="en-AU" sz="1400" b="0" baseline="0" dirty="0" smtClean="0"/>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B76CCEA-9174-43D2-B5CB-4692614E5FAB}" type="slidenum">
              <a:rPr lang="en-AU"/>
              <a:pPr fontAlgn="base">
                <a:spcBef>
                  <a:spcPct val="0"/>
                </a:spcBef>
                <a:spcAft>
                  <a:spcPct val="0"/>
                </a:spcAft>
              </a:pPr>
              <a:t>17</a:t>
            </a:fld>
            <a:endParaRPr lang="en-A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62500" lnSpcReduction="20000"/>
          </a:bodyPr>
          <a:lstStyle/>
          <a:p>
            <a:pPr fontAlgn="auto">
              <a:spcBef>
                <a:spcPts val="0"/>
              </a:spcBef>
              <a:spcAft>
                <a:spcPts val="0"/>
              </a:spcAft>
              <a:defRPr/>
            </a:pPr>
            <a:r>
              <a:rPr lang="en-AU" sz="1800" dirty="0" smtClean="0"/>
              <a:t>Agrarian society – study of class is mainly in agrarian</a:t>
            </a:r>
            <a:r>
              <a:rPr lang="en-AU" sz="1800" baseline="0" dirty="0" smtClean="0"/>
              <a:t> context that most of people involve in farming and their relations linked in one place – means of production (economic capital)</a:t>
            </a:r>
          </a:p>
          <a:p>
            <a:pPr fontAlgn="auto">
              <a:spcBef>
                <a:spcPts val="0"/>
              </a:spcBef>
              <a:spcAft>
                <a:spcPts val="0"/>
              </a:spcAft>
              <a:defRPr/>
            </a:pPr>
            <a:endParaRPr lang="en-AU" sz="18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sz="1800" baseline="0" dirty="0" smtClean="0"/>
              <a:t>Current society – people have different occupations, mobile through places and are not directly linked but class stratification still exists and distinct and are different in each culture.  Therefore, other types of capital i.e. cultural capital with economic capital.  For Thai culture, place of origin, ethnicity, occupation, education </a:t>
            </a:r>
            <a:br>
              <a:rPr lang="en-AU" sz="1800" baseline="0" dirty="0" smtClean="0"/>
            </a:br>
            <a:r>
              <a:rPr lang="en-AU" sz="1800" baseline="0" dirty="0" smtClean="0">
                <a:sym typeface="Wingdings" pitchFamily="2" charset="2"/>
              </a:rPr>
              <a:t> production + consumption (way of living, values = locating/communicating oneself to the others) + putting specific place with the study of class is crucial</a:t>
            </a:r>
            <a:endParaRPr lang="en-AU" sz="1800" dirty="0" smtClean="0"/>
          </a:p>
          <a:p>
            <a:pPr fontAlgn="auto">
              <a:spcBef>
                <a:spcPts val="0"/>
              </a:spcBef>
              <a:spcAft>
                <a:spcPts val="0"/>
              </a:spcAft>
              <a:defRPr/>
            </a:pPr>
            <a:r>
              <a:rPr lang="en-AU" sz="1800" baseline="0" dirty="0" smtClean="0"/>
              <a:t> </a:t>
            </a:r>
          </a:p>
          <a:p>
            <a:pPr marL="0" indent="0">
              <a:spcBef>
                <a:spcPct val="0"/>
              </a:spcBef>
              <a:buFontTx/>
              <a:buNone/>
            </a:pPr>
            <a:r>
              <a:rPr lang="en-AU" sz="1800" b="1" baseline="0" dirty="0" smtClean="0"/>
              <a:t>Study of class in the post-agrarian context</a:t>
            </a:r>
          </a:p>
          <a:p>
            <a:pPr marL="0" indent="0">
              <a:spcBef>
                <a:spcPct val="0"/>
              </a:spcBef>
              <a:buFontTx/>
              <a:buNone/>
            </a:pPr>
            <a:r>
              <a:rPr lang="en-AU" sz="1800" b="0" baseline="0" dirty="0" smtClean="0"/>
              <a:t>- From production to consumption</a:t>
            </a:r>
            <a:endParaRPr lang="en-AU" sz="1800" b="0" dirty="0" smtClean="0"/>
          </a:p>
          <a:p>
            <a:pPr>
              <a:spcBef>
                <a:spcPct val="0"/>
              </a:spcBef>
              <a:buFontTx/>
              <a:buNone/>
            </a:pPr>
            <a:endParaRPr lang="en-AU" sz="1800" b="1" dirty="0" smtClean="0"/>
          </a:p>
          <a:p>
            <a:pPr>
              <a:spcBef>
                <a:spcPct val="0"/>
              </a:spcBef>
              <a:buFontTx/>
              <a:buNone/>
            </a:pPr>
            <a:r>
              <a:rPr lang="en-AU" sz="1800" b="1" dirty="0" smtClean="0"/>
              <a:t>Class mobility from within</a:t>
            </a:r>
          </a:p>
          <a:p>
            <a:pPr>
              <a:spcBef>
                <a:spcPct val="0"/>
              </a:spcBef>
              <a:buFontTx/>
              <a:buNone/>
            </a:pPr>
            <a:endParaRPr lang="en-AU" sz="1800" b="1" dirty="0" smtClean="0"/>
          </a:p>
          <a:p>
            <a:pPr>
              <a:spcBef>
                <a:spcPct val="0"/>
              </a:spcBef>
              <a:buFontTx/>
              <a:buChar char="-"/>
            </a:pPr>
            <a:r>
              <a:rPr lang="en-AU" sz="1800" dirty="0" smtClean="0"/>
              <a:t> in the past all people were</a:t>
            </a:r>
            <a:r>
              <a:rPr lang="en-AU" sz="1800" baseline="0" dirty="0" smtClean="0"/>
              <a:t> farmers w/ some are labours in the farm as land was limited</a:t>
            </a:r>
          </a:p>
          <a:p>
            <a:pPr>
              <a:spcBef>
                <a:spcPct val="0"/>
              </a:spcBef>
              <a:buFontTx/>
              <a:buNone/>
            </a:pPr>
            <a:endParaRPr lang="en-AU" sz="1800" baseline="0" dirty="0" smtClean="0"/>
          </a:p>
          <a:p>
            <a:pPr>
              <a:spcBef>
                <a:spcPct val="0"/>
              </a:spcBef>
              <a:buFontTx/>
              <a:buChar char="-"/>
            </a:pPr>
            <a:r>
              <a:rPr lang="en-AU" sz="1800" baseline="0" dirty="0" smtClean="0"/>
              <a:t> During the development – migration + sold land; facility development in the area </a:t>
            </a:r>
            <a:r>
              <a:rPr lang="en-AU" sz="1800" baseline="0" dirty="0" smtClean="0">
                <a:sym typeface="Wingdings" pitchFamily="2" charset="2"/>
              </a:rPr>
              <a:t> people have been gradually out of the farm</a:t>
            </a:r>
            <a:br>
              <a:rPr lang="en-AU" sz="1800" baseline="0" dirty="0" smtClean="0">
                <a:sym typeface="Wingdings" pitchFamily="2" charset="2"/>
              </a:rPr>
            </a:br>
            <a:endParaRPr lang="en-AU" sz="1800" baseline="0" dirty="0" smtClean="0">
              <a:sym typeface="Wingdings" pitchFamily="2" charset="2"/>
            </a:endParaRPr>
          </a:p>
          <a:p>
            <a:pPr>
              <a:spcBef>
                <a:spcPct val="0"/>
              </a:spcBef>
              <a:buFontTx/>
              <a:buChar char="-"/>
            </a:pPr>
            <a:r>
              <a:rPr lang="en-AU" sz="1800" dirty="0" smtClean="0"/>
              <a:t> Better economic capital</a:t>
            </a:r>
            <a:r>
              <a:rPr lang="en-AU" sz="1800" baseline="0" dirty="0" smtClean="0"/>
              <a:t> during the development and change to become small entrepreneur, dormitories owners, construction contractors</a:t>
            </a:r>
            <a:br>
              <a:rPr lang="en-AU" sz="1800" baseline="0" dirty="0" smtClean="0"/>
            </a:br>
            <a:endParaRPr lang="en-AU" sz="1800" baseline="0" dirty="0" smtClean="0"/>
          </a:p>
          <a:p>
            <a:pPr>
              <a:spcBef>
                <a:spcPct val="0"/>
              </a:spcBef>
              <a:buFontTx/>
              <a:buChar char="-"/>
            </a:pPr>
            <a:r>
              <a:rPr lang="en-AU" sz="1800" baseline="0" dirty="0" smtClean="0"/>
              <a:t> education in the younger generation most of children got undergrad degree and many have master degree</a:t>
            </a:r>
            <a:br>
              <a:rPr lang="en-AU" sz="1800" baseline="0" dirty="0" smtClean="0"/>
            </a:br>
            <a:endParaRPr lang="en-AU" sz="1800" baseline="0" dirty="0" smtClean="0"/>
          </a:p>
          <a:p>
            <a:pPr>
              <a:spcBef>
                <a:spcPct val="0"/>
              </a:spcBef>
              <a:buFontTx/>
              <a:buChar char="-"/>
            </a:pPr>
            <a:r>
              <a:rPr lang="en-AU" sz="1800" baseline="0" dirty="0" smtClean="0"/>
              <a:t> some are not better and class between local people have become clearer</a:t>
            </a:r>
            <a:endParaRPr lang="en-AU" sz="1800" dirty="0" smtClean="0"/>
          </a:p>
          <a:p>
            <a:pPr>
              <a:spcBef>
                <a:spcPct val="0"/>
              </a:spcBef>
              <a:buFontTx/>
              <a:buNone/>
            </a:pPr>
            <a:endParaRPr lang="en-AU" sz="1800" dirty="0" smtClean="0"/>
          </a:p>
          <a:p>
            <a:pPr>
              <a:spcBef>
                <a:spcPct val="0"/>
              </a:spcBef>
              <a:buFontTx/>
              <a:buNone/>
            </a:pPr>
            <a:r>
              <a:rPr lang="en-AU" sz="1800" b="1" dirty="0" smtClean="0"/>
              <a:t>Class mobility from in-migration</a:t>
            </a:r>
          </a:p>
          <a:p>
            <a:pPr marL="285750" indent="-285750">
              <a:spcBef>
                <a:spcPct val="0"/>
              </a:spcBef>
              <a:buFontTx/>
              <a:buChar char="-"/>
            </a:pPr>
            <a:r>
              <a:rPr lang="en-AU" sz="1800" b="0" dirty="0" smtClean="0"/>
              <a:t>Not only class</a:t>
            </a:r>
            <a:r>
              <a:rPr lang="en-AU" sz="1800" b="0" baseline="0" dirty="0" smtClean="0"/>
              <a:t> hierarchy within community or in the distance of class differences but now with in-migration of urban middle class, class has become more distinct</a:t>
            </a:r>
          </a:p>
          <a:p>
            <a:pPr marL="0" indent="0">
              <a:spcBef>
                <a:spcPct val="0"/>
              </a:spcBef>
              <a:buFontTx/>
              <a:buNone/>
            </a:pPr>
            <a:endParaRPr lang="en-AU" sz="1800" b="0" baseline="0" dirty="0" smtClean="0"/>
          </a:p>
        </p:txBody>
      </p:sp>
      <p:sp>
        <p:nvSpPr>
          <p:cNvPr id="25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41F672C-FEBF-42F6-822B-7AFE4432C102}" type="slidenum">
              <a:rPr lang="en-AU"/>
              <a:pPr fontAlgn="base">
                <a:spcBef>
                  <a:spcPct val="0"/>
                </a:spcBef>
                <a:spcAft>
                  <a:spcPct val="0"/>
                </a:spcAft>
              </a:pPr>
              <a:t>18</a:t>
            </a:fld>
            <a:endParaRPr lang="en-A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AU" dirty="0" smtClean="0"/>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80991CB-AD13-4953-87A0-361F7C9B8F0A}" type="slidenum">
              <a:rPr lang="en-AU"/>
              <a:pPr fontAlgn="base">
                <a:spcBef>
                  <a:spcPct val="0"/>
                </a:spcBef>
                <a:spcAft>
                  <a:spcPct val="0"/>
                </a:spcAft>
              </a:pPr>
              <a:t>19</a:t>
            </a:fld>
            <a:endParaRPr lang="en-A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AU" sz="1800" dirty="0" smtClean="0"/>
          </a:p>
        </p:txBody>
      </p:sp>
      <p:sp>
        <p:nvSpPr>
          <p:cNvPr id="20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98CCB7-A91B-4B06-8577-A329BE278010}" type="slidenum">
              <a:rPr lang="en-AU"/>
              <a:pPr fontAlgn="base">
                <a:spcBef>
                  <a:spcPct val="0"/>
                </a:spcBef>
                <a:spcAft>
                  <a:spcPct val="0"/>
                </a:spcAft>
              </a:pPr>
              <a:t>2</a:t>
            </a:fld>
            <a:endParaRPr lang="en-A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AU" sz="1800" dirty="0" smtClean="0"/>
          </a:p>
        </p:txBody>
      </p:sp>
      <p:sp>
        <p:nvSpPr>
          <p:cNvPr id="20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98CCB7-A91B-4B06-8577-A329BE278010}" type="slidenum">
              <a:rPr lang="en-AU"/>
              <a:pPr fontAlgn="base">
                <a:spcBef>
                  <a:spcPct val="0"/>
                </a:spcBef>
                <a:spcAft>
                  <a:spcPct val="0"/>
                </a:spcAft>
              </a:pPr>
              <a:t>3</a:t>
            </a:fld>
            <a:endParaRPr lang="en-A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normAutofit fontScale="70000" lnSpcReduction="20000"/>
          </a:bodyPr>
          <a:lstStyle/>
          <a:p>
            <a:pPr>
              <a:spcBef>
                <a:spcPct val="0"/>
              </a:spcBef>
            </a:pPr>
            <a:r>
              <a:rPr lang="en-AU" sz="1800" b="1" dirty="0" smtClean="0"/>
              <a:t>Case study</a:t>
            </a:r>
            <a:endParaRPr lang="th-TH" sz="1800" b="1" dirty="0" smtClean="0"/>
          </a:p>
          <a:p>
            <a:pPr>
              <a:spcBef>
                <a:spcPct val="0"/>
              </a:spcBef>
            </a:pPr>
            <a:r>
              <a:rPr lang="th-TH" sz="1800" dirty="0" smtClean="0"/>
              <a:t>– </a:t>
            </a:r>
            <a:r>
              <a:rPr lang="en-AU" sz="1800" dirty="0" smtClean="0"/>
              <a:t>Chiang Mai,</a:t>
            </a:r>
            <a:r>
              <a:rPr lang="en-AU" sz="1800" baseline="0" dirty="0" smtClean="0"/>
              <a:t> northern Thailand – hubs of all facilities and beauty of nature and culture</a:t>
            </a:r>
          </a:p>
          <a:p>
            <a:pPr>
              <a:spcBef>
                <a:spcPct val="0"/>
              </a:spcBef>
            </a:pPr>
            <a:r>
              <a:rPr lang="en-AU" sz="1800" baseline="0" dirty="0" smtClean="0"/>
              <a:t>-- the big change was about 30 years ago when cold war in SEA was finished and the Thai govt at that time announced changing battle field to market</a:t>
            </a:r>
          </a:p>
          <a:p>
            <a:pPr>
              <a:spcBef>
                <a:spcPct val="0"/>
              </a:spcBef>
            </a:pPr>
            <a:r>
              <a:rPr lang="en-AU" sz="1800" baseline="0" dirty="0" smtClean="0">
                <a:sym typeface="Wingdings" pitchFamily="2" charset="2"/>
              </a:rPr>
              <a:t> Movement of people – local people migrated to work in the city and abroad; speed of development (construction /transportation); </a:t>
            </a:r>
            <a:r>
              <a:rPr lang="en-AU" sz="1800" baseline="0" dirty="0" smtClean="0"/>
              <a:t>-- Today the landscape of the area has changed – no migration out to work but lots of migration in to work and reside which each group has different aims</a:t>
            </a:r>
          </a:p>
          <a:p>
            <a:pPr>
              <a:spcBef>
                <a:spcPct val="0"/>
              </a:spcBef>
            </a:pPr>
            <a:endParaRPr lang="en-AU" sz="1800" baseline="0" dirty="0" smtClean="0"/>
          </a:p>
          <a:p>
            <a:pPr>
              <a:spcBef>
                <a:spcPct val="0"/>
              </a:spcBef>
            </a:pPr>
            <a:r>
              <a:rPr lang="en-AU" sz="1800" b="1" baseline="0" dirty="0" smtClean="0"/>
              <a:t>SCOPE</a:t>
            </a:r>
          </a:p>
          <a:p>
            <a:pPr>
              <a:spcBef>
                <a:spcPct val="0"/>
              </a:spcBef>
            </a:pPr>
            <a:r>
              <a:rPr lang="en-AU" sz="1800" baseline="0" dirty="0" smtClean="0"/>
              <a:t>-- People might think the area is not rural anymore BUT </a:t>
            </a:r>
          </a:p>
          <a:p>
            <a:pPr marL="342900" indent="-342900">
              <a:spcBef>
                <a:spcPct val="0"/>
              </a:spcBef>
              <a:buAutoNum type="arabicPeriod"/>
            </a:pPr>
            <a:r>
              <a:rPr lang="en-AU" sz="1800" baseline="0" dirty="0" smtClean="0"/>
              <a:t>Agricultural landscape</a:t>
            </a:r>
          </a:p>
          <a:p>
            <a:pPr marL="342900" indent="-342900">
              <a:spcBef>
                <a:spcPct val="0"/>
              </a:spcBef>
              <a:buAutoNum type="arabicPeriod"/>
            </a:pPr>
            <a:r>
              <a:rPr lang="en-AU" sz="1800" baseline="0" dirty="0" smtClean="0"/>
              <a:t>The long-resident villagers have been formed under rural context – community, values</a:t>
            </a:r>
          </a:p>
          <a:p>
            <a:pPr marL="342900" indent="-342900">
              <a:spcBef>
                <a:spcPct val="0"/>
              </a:spcBef>
              <a:buAutoNum type="arabicPeriod"/>
            </a:pPr>
            <a:r>
              <a:rPr lang="en-AU" sz="1800" baseline="0" dirty="0" smtClean="0"/>
              <a:t>The urban middle class newcomers have moved into the area mostly to search for a non urban setting (busy, crowded, individualistic,...)</a:t>
            </a:r>
          </a:p>
          <a:p>
            <a:pPr>
              <a:spcBef>
                <a:spcPct val="0"/>
              </a:spcBef>
            </a:pPr>
            <a:endParaRPr lang="en-AU" sz="1800" baseline="0" dirty="0" smtClean="0"/>
          </a:p>
          <a:p>
            <a:pPr>
              <a:spcBef>
                <a:spcPct val="0"/>
              </a:spcBef>
            </a:pPr>
            <a:r>
              <a:rPr lang="en-AU" sz="1800" b="1" baseline="0" dirty="0" smtClean="0"/>
              <a:t>APPROACH</a:t>
            </a:r>
          </a:p>
          <a:p>
            <a:pPr>
              <a:spcBef>
                <a:spcPct val="0"/>
              </a:spcBef>
            </a:pPr>
            <a:r>
              <a:rPr lang="en-AU" sz="1800" baseline="0" dirty="0" smtClean="0"/>
              <a:t>-- the case is my own community where I have lived since 2007 as one of the in-migrant groups therefore I have had opportunities to observe and reflect from the field especially on </a:t>
            </a:r>
            <a:r>
              <a:rPr lang="en-AU" sz="1800" u="sng" baseline="0" dirty="0" smtClean="0"/>
              <a:t>everyday practice </a:t>
            </a:r>
            <a:r>
              <a:rPr lang="en-AU" sz="1800" baseline="0" dirty="0" smtClean="0"/>
              <a:t>of interaction between social/class groups.  </a:t>
            </a:r>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706B79-CFB2-4744-9B2D-A9234FDFE55A}" type="slidenum">
              <a:rPr lang="en-AU"/>
              <a:pPr fontAlgn="base">
                <a:spcBef>
                  <a:spcPct val="0"/>
                </a:spcBef>
                <a:spcAft>
                  <a:spcPct val="0"/>
                </a:spcAft>
              </a:pPr>
              <a:t>4</a:t>
            </a:fld>
            <a:endParaRPr lang="en-A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a:spcBef>
                <a:spcPct val="0"/>
              </a:spcBef>
            </a:pPr>
            <a:endParaRPr lang="en-AU" sz="1800" dirty="0" smtClean="0"/>
          </a:p>
        </p:txBody>
      </p:sp>
      <p:sp>
        <p:nvSpPr>
          <p:cNvPr id="21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F638B02-FF30-419E-BD3F-2FFBBB30A2BB}" type="slidenum">
              <a:rPr lang="en-AU">
                <a:solidFill>
                  <a:prstClr val="black"/>
                </a:solidFill>
              </a:rPr>
              <a:pPr/>
              <a:t>5</a:t>
            </a:fld>
            <a:endParaRPr lang="en-AU">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AU" sz="1800" dirty="0" smtClean="0"/>
          </a:p>
        </p:txBody>
      </p:sp>
      <p:sp>
        <p:nvSpPr>
          <p:cNvPr id="19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91CDCF4-26A8-4EE7-864E-BFC5F6E9ED2F}" type="slidenum">
              <a:rPr lang="en-AU">
                <a:solidFill>
                  <a:prstClr val="black"/>
                </a:solidFill>
              </a:rPr>
              <a:pPr/>
              <a:t>6</a:t>
            </a:fld>
            <a:endParaRPr lang="en-AU">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AU" sz="1800" dirty="0" smtClean="0">
                <a:latin typeface="Calibri" pitchFamily="34" charset="0"/>
              </a:rPr>
              <a:t>What are the </a:t>
            </a:r>
            <a:r>
              <a:rPr lang="en-AU" sz="1800" u="sng" dirty="0" smtClean="0">
                <a:latin typeface="Calibri" pitchFamily="34" charset="0"/>
              </a:rPr>
              <a:t>patterns  of migration </a:t>
            </a:r>
            <a:r>
              <a:rPr lang="en-AU" sz="1800" dirty="0" smtClean="0">
                <a:latin typeface="Calibri" pitchFamily="34" charset="0"/>
              </a:rPr>
              <a:t>in peri-urban Chiang Mai , and what are the desires  of each social group?</a:t>
            </a:r>
            <a:br>
              <a:rPr lang="en-AU" sz="1800" dirty="0" smtClean="0">
                <a:latin typeface="Calibri" pitchFamily="34" charset="0"/>
              </a:rPr>
            </a:br>
            <a:endParaRPr lang="en-AU" sz="1800" dirty="0" smtClean="0"/>
          </a:p>
        </p:txBody>
      </p:sp>
      <p:sp>
        <p:nvSpPr>
          <p:cNvPr id="20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98CCB7-A91B-4B06-8577-A329BE278010}" type="slidenum">
              <a:rPr lang="en-AU"/>
              <a:pPr fontAlgn="base">
                <a:spcBef>
                  <a:spcPct val="0"/>
                </a:spcBef>
                <a:spcAft>
                  <a:spcPct val="0"/>
                </a:spcAft>
              </a:pPr>
              <a:t>7</a:t>
            </a:fld>
            <a:endParaRPr lang="en-A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0" indent="0">
              <a:spcBef>
                <a:spcPct val="0"/>
              </a:spcBef>
              <a:buFont typeface="Arial" panose="020B0604020202020204" pitchFamily="34" charset="0"/>
              <a:buNone/>
            </a:pPr>
            <a:endParaRPr lang="en-AU" sz="1800" baseline="0" dirty="0" smtClean="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706B79-CFB2-4744-9B2D-A9234FDFE55A}" type="slidenum">
              <a:rPr lang="en-AU"/>
              <a:pPr fontAlgn="base">
                <a:spcBef>
                  <a:spcPct val="0"/>
                </a:spcBef>
                <a:spcAft>
                  <a:spcPct val="0"/>
                </a:spcAft>
              </a:pPr>
              <a:t>8</a:t>
            </a:fld>
            <a:endParaRPr lang="en-A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AU" sz="1800" b="1" dirty="0" smtClean="0"/>
              <a:t>Changes from inside and outside through in-migration</a:t>
            </a:r>
          </a:p>
          <a:p>
            <a:pPr>
              <a:spcBef>
                <a:spcPct val="0"/>
              </a:spcBef>
            </a:pPr>
            <a:endParaRPr lang="en-AU" sz="1800" dirty="0" smtClean="0"/>
          </a:p>
          <a:p>
            <a:pPr>
              <a:spcBef>
                <a:spcPct val="0"/>
              </a:spcBef>
            </a:pPr>
            <a:r>
              <a:rPr lang="en-AU" sz="1800" dirty="0" smtClean="0"/>
              <a:t>Class/group that</a:t>
            </a:r>
            <a:r>
              <a:rPr lang="en-AU" sz="1800" baseline="0" dirty="0" smtClean="0"/>
              <a:t> has more ability possesses better location and views according to their classes</a:t>
            </a:r>
            <a:endParaRPr lang="en-AU" sz="1800" dirty="0" smtClean="0"/>
          </a:p>
        </p:txBody>
      </p:sp>
      <p:sp>
        <p:nvSpPr>
          <p:cNvPr id="20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98CCB7-A91B-4B06-8577-A329BE278010}" type="slidenum">
              <a:rPr lang="en-AU"/>
              <a:pPr fontAlgn="base">
                <a:spcBef>
                  <a:spcPct val="0"/>
                </a:spcBef>
                <a:spcAft>
                  <a:spcPct val="0"/>
                </a:spcAft>
              </a:pPr>
              <a:t>9</a:t>
            </a:fld>
            <a:endParaRPr lang="en-A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Rectangle 10"/>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n-US" smtClean="0"/>
              <a:t>Click to edit Master title style</a:t>
            </a:r>
            <a:endParaRPr lang="en-US"/>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5" name="Date Placeholder 27"/>
          <p:cNvSpPr>
            <a:spLocks noGrp="1"/>
          </p:cNvSpPr>
          <p:nvPr>
            <p:ph type="dt" sz="half" idx="10"/>
          </p:nvPr>
        </p:nvSpPr>
        <p:spPr/>
        <p:txBody>
          <a:bodyPr/>
          <a:lstStyle>
            <a:lvl1pPr>
              <a:defRPr/>
            </a:lvl1pPr>
            <a:extLst/>
          </a:lstStyle>
          <a:p>
            <a:pPr>
              <a:defRPr/>
            </a:pPr>
            <a:fld id="{C77FD955-944C-4035-9D42-D54D686EA0E5}" type="datetime1">
              <a:rPr lang="en-AU" smtClean="0"/>
              <a:pPr>
                <a:defRPr/>
              </a:pPr>
              <a:t>23/05/2018</a:t>
            </a:fld>
            <a:endParaRPr lang="en-AU"/>
          </a:p>
        </p:txBody>
      </p:sp>
      <p:sp>
        <p:nvSpPr>
          <p:cNvPr id="16" name="Footer Placeholder 16"/>
          <p:cNvSpPr>
            <a:spLocks noGrp="1"/>
          </p:cNvSpPr>
          <p:nvPr>
            <p:ph type="ftr" sz="quarter" idx="11"/>
          </p:nvPr>
        </p:nvSpPr>
        <p:spPr/>
        <p:txBody>
          <a:bodyPr/>
          <a:lstStyle>
            <a:lvl1pPr>
              <a:defRPr/>
            </a:lvl1pPr>
            <a:extLst/>
          </a:lstStyle>
          <a:p>
            <a:pPr>
              <a:defRPr/>
            </a:pPr>
            <a:endParaRPr lang="en-AU"/>
          </a:p>
        </p:txBody>
      </p:sp>
      <p:sp>
        <p:nvSpPr>
          <p:cNvPr id="17" name="Slide Number Placeholder 28"/>
          <p:cNvSpPr>
            <a:spLocks noGrp="1"/>
          </p:cNvSpPr>
          <p:nvPr>
            <p:ph type="sldNum" sz="quarter" idx="12"/>
          </p:nvPr>
        </p:nvSpPr>
        <p:spPr/>
        <p:txBody>
          <a:bodyPr/>
          <a:lstStyle>
            <a:lvl1pPr>
              <a:defRPr/>
            </a:lvl1pPr>
            <a:extLst/>
          </a:lstStyle>
          <a:p>
            <a:pPr>
              <a:defRPr/>
            </a:pPr>
            <a:fld id="{9F88F365-5ADB-40EB-A006-C63FDDEFC74C}" type="slidenum">
              <a:rPr lang="en-AU"/>
              <a:pPr>
                <a:defRPr/>
              </a:pPr>
              <a:t>‹#›</a:t>
            </a:fld>
            <a:endParaRPr lang="en-AU"/>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5EA230CA-CA8C-4836-89B0-C33B05F950A2}" type="datetime1">
              <a:rPr lang="en-AU" smtClean="0"/>
              <a:pPr>
                <a:defRPr/>
              </a:pPr>
              <a:t>23/05/2018</a:t>
            </a:fld>
            <a:endParaRPr lang="en-AU"/>
          </a:p>
        </p:txBody>
      </p:sp>
      <p:sp>
        <p:nvSpPr>
          <p:cNvPr id="5" name="Footer Placeholder 2"/>
          <p:cNvSpPr>
            <a:spLocks noGrp="1"/>
          </p:cNvSpPr>
          <p:nvPr>
            <p:ph type="ftr" sz="quarter" idx="11"/>
          </p:nvPr>
        </p:nvSpPr>
        <p:spPr/>
        <p:txBody>
          <a:bodyPr/>
          <a:lstStyle>
            <a:lvl1pPr>
              <a:defRPr/>
            </a:lvl1pPr>
          </a:lstStyle>
          <a:p>
            <a:pPr>
              <a:defRPr/>
            </a:pPr>
            <a:endParaRPr lang="en-AU"/>
          </a:p>
        </p:txBody>
      </p:sp>
      <p:sp>
        <p:nvSpPr>
          <p:cNvPr id="6" name="Slide Number Placeholder 22"/>
          <p:cNvSpPr>
            <a:spLocks noGrp="1"/>
          </p:cNvSpPr>
          <p:nvPr>
            <p:ph type="sldNum" sz="quarter" idx="12"/>
          </p:nvPr>
        </p:nvSpPr>
        <p:spPr/>
        <p:txBody>
          <a:bodyPr/>
          <a:lstStyle>
            <a:lvl1pPr>
              <a:defRPr/>
            </a:lvl1pPr>
          </a:lstStyle>
          <a:p>
            <a:pPr>
              <a:defRPr/>
            </a:pPr>
            <a:fld id="{735457F5-B6E2-4DD0-92F1-2DB517C2F4B4}" type="slidenum">
              <a:rPr lang="en-AU"/>
              <a:pPr>
                <a:defRPr/>
              </a:pPr>
              <a:t>‹#›</a:t>
            </a:fld>
            <a:endParaRPr lang="en-AU"/>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EE728B74-298C-4DB1-ADD4-0B4C2AFD2FD1}" type="datetime1">
              <a:rPr lang="en-AU" smtClean="0"/>
              <a:pPr>
                <a:defRPr/>
              </a:pPr>
              <a:t>23/05/2018</a:t>
            </a:fld>
            <a:endParaRPr lang="en-AU"/>
          </a:p>
        </p:txBody>
      </p:sp>
      <p:sp>
        <p:nvSpPr>
          <p:cNvPr id="5" name="Footer Placeholder 2"/>
          <p:cNvSpPr>
            <a:spLocks noGrp="1"/>
          </p:cNvSpPr>
          <p:nvPr>
            <p:ph type="ftr" sz="quarter" idx="11"/>
          </p:nvPr>
        </p:nvSpPr>
        <p:spPr/>
        <p:txBody>
          <a:bodyPr/>
          <a:lstStyle>
            <a:lvl1pPr>
              <a:defRPr/>
            </a:lvl1pPr>
          </a:lstStyle>
          <a:p>
            <a:pPr>
              <a:defRPr/>
            </a:pPr>
            <a:endParaRPr lang="en-AU"/>
          </a:p>
        </p:txBody>
      </p:sp>
      <p:sp>
        <p:nvSpPr>
          <p:cNvPr id="6" name="Slide Number Placeholder 22"/>
          <p:cNvSpPr>
            <a:spLocks noGrp="1"/>
          </p:cNvSpPr>
          <p:nvPr>
            <p:ph type="sldNum" sz="quarter" idx="12"/>
          </p:nvPr>
        </p:nvSpPr>
        <p:spPr/>
        <p:txBody>
          <a:bodyPr/>
          <a:lstStyle>
            <a:lvl1pPr>
              <a:defRPr/>
            </a:lvl1pPr>
          </a:lstStyle>
          <a:p>
            <a:pPr>
              <a:defRPr/>
            </a:pPr>
            <a:fld id="{A28B7D91-F92C-4677-BFA3-9AE216D42F8E}" type="slidenum">
              <a:rPr lang="en-AU"/>
              <a:pPr>
                <a:defRPr/>
              </a:pPr>
              <a:t>‹#›</a:t>
            </a:fld>
            <a:endParaRPr lang="en-AU"/>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0D862B7B-23FD-412F-87AA-47E91605B586}" type="datetime1">
              <a:rPr lang="en-AU" smtClean="0"/>
              <a:pPr>
                <a:defRPr/>
              </a:pPr>
              <a:t>23/05/2018</a:t>
            </a:fld>
            <a:endParaRPr lang="en-AU"/>
          </a:p>
        </p:txBody>
      </p:sp>
      <p:sp>
        <p:nvSpPr>
          <p:cNvPr id="5" name="Footer Placeholder 2"/>
          <p:cNvSpPr>
            <a:spLocks noGrp="1"/>
          </p:cNvSpPr>
          <p:nvPr>
            <p:ph type="ftr" sz="quarter" idx="11"/>
          </p:nvPr>
        </p:nvSpPr>
        <p:spPr/>
        <p:txBody>
          <a:bodyPr/>
          <a:lstStyle>
            <a:lvl1pPr>
              <a:defRPr/>
            </a:lvl1pPr>
          </a:lstStyle>
          <a:p>
            <a:pPr>
              <a:defRPr/>
            </a:pPr>
            <a:endParaRPr lang="en-AU"/>
          </a:p>
        </p:txBody>
      </p:sp>
      <p:sp>
        <p:nvSpPr>
          <p:cNvPr id="6" name="Slide Number Placeholder 22"/>
          <p:cNvSpPr>
            <a:spLocks noGrp="1"/>
          </p:cNvSpPr>
          <p:nvPr>
            <p:ph type="sldNum" sz="quarter" idx="12"/>
          </p:nvPr>
        </p:nvSpPr>
        <p:spPr/>
        <p:txBody>
          <a:bodyPr/>
          <a:lstStyle>
            <a:lvl1pPr>
              <a:defRPr/>
            </a:lvl1pPr>
          </a:lstStyle>
          <a:p>
            <a:pPr>
              <a:defRPr/>
            </a:pPr>
            <a:fld id="{ADD1EA89-5848-4F94-A612-AFAA3C4A0711}" type="slidenum">
              <a:rPr lang="en-AU"/>
              <a:pPr>
                <a:defRPr/>
              </a:pPr>
              <a:t>‹#›</a:t>
            </a:fld>
            <a:endParaRPr lang="en-AU"/>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lang="en-US" smtClean="0"/>
              <a:t>Click to edit Master title style</a:t>
            </a:r>
            <a:endParaRPr lang="en-US"/>
          </a:p>
        </p:txBody>
      </p:sp>
      <p:sp>
        <p:nvSpPr>
          <p:cNvPr id="25" name="Date Placeholder 3"/>
          <p:cNvSpPr>
            <a:spLocks noGrp="1"/>
          </p:cNvSpPr>
          <p:nvPr>
            <p:ph type="dt" sz="half" idx="10"/>
          </p:nvPr>
        </p:nvSpPr>
        <p:spPr/>
        <p:txBody>
          <a:bodyPr/>
          <a:lstStyle>
            <a:lvl1pPr>
              <a:defRPr/>
            </a:lvl1pPr>
            <a:extLst/>
          </a:lstStyle>
          <a:p>
            <a:pPr>
              <a:defRPr/>
            </a:pPr>
            <a:fld id="{1B295717-2B51-49DC-A324-C0FB0E22806D}" type="datetime1">
              <a:rPr lang="en-AU" smtClean="0"/>
              <a:pPr>
                <a:defRPr/>
              </a:pPr>
              <a:t>23/05/2018</a:t>
            </a:fld>
            <a:endParaRPr lang="en-AU"/>
          </a:p>
        </p:txBody>
      </p:sp>
      <p:sp>
        <p:nvSpPr>
          <p:cNvPr id="26" name="Footer Placeholder 4"/>
          <p:cNvSpPr>
            <a:spLocks noGrp="1"/>
          </p:cNvSpPr>
          <p:nvPr>
            <p:ph type="ftr" sz="quarter" idx="11"/>
          </p:nvPr>
        </p:nvSpPr>
        <p:spPr/>
        <p:txBody>
          <a:bodyPr/>
          <a:lstStyle>
            <a:lvl1pPr>
              <a:defRPr/>
            </a:lvl1pPr>
            <a:extLst/>
          </a:lstStyle>
          <a:p>
            <a:pPr>
              <a:defRPr/>
            </a:pPr>
            <a:endParaRPr lang="en-AU"/>
          </a:p>
        </p:txBody>
      </p:sp>
      <p:sp>
        <p:nvSpPr>
          <p:cNvPr id="27" name="Slide Number Placeholder 5"/>
          <p:cNvSpPr>
            <a:spLocks noGrp="1"/>
          </p:cNvSpPr>
          <p:nvPr>
            <p:ph type="sldNum" sz="quarter" idx="12"/>
          </p:nvPr>
        </p:nvSpPr>
        <p:spPr/>
        <p:txBody>
          <a:bodyPr/>
          <a:lstStyle>
            <a:lvl1pPr>
              <a:defRPr/>
            </a:lvl1pPr>
            <a:extLst/>
          </a:lstStyle>
          <a:p>
            <a:pPr>
              <a:defRPr/>
            </a:pPr>
            <a:fld id="{3730AD1E-D3C9-4C12-9630-1B0ABEFCB414}" type="slidenum">
              <a:rPr lang="en-AU"/>
              <a:pPr>
                <a:defRPr/>
              </a:pPr>
              <a:t>‹#›</a:t>
            </a:fld>
            <a:endParaRPr lang="en-AU"/>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A4550F16-903D-4C00-BDE3-0A13F46D8251}" type="datetime1">
              <a:rPr lang="en-AU" smtClean="0"/>
              <a:pPr>
                <a:defRPr/>
              </a:pPr>
              <a:t>23/05/2018</a:t>
            </a:fld>
            <a:endParaRPr lang="en-AU"/>
          </a:p>
        </p:txBody>
      </p:sp>
      <p:sp>
        <p:nvSpPr>
          <p:cNvPr id="6" name="Footer Placeholder 5"/>
          <p:cNvSpPr>
            <a:spLocks noGrp="1"/>
          </p:cNvSpPr>
          <p:nvPr>
            <p:ph type="ftr" sz="quarter" idx="11"/>
          </p:nvPr>
        </p:nvSpPr>
        <p:spPr/>
        <p:txBody>
          <a:bodyPr/>
          <a:lstStyle>
            <a:lvl1pPr>
              <a:defRPr/>
            </a:lvl1pPr>
            <a:extLst/>
          </a:lstStyle>
          <a:p>
            <a:pPr>
              <a:defRPr/>
            </a:pPr>
            <a:endParaRPr lang="en-AU"/>
          </a:p>
        </p:txBody>
      </p:sp>
      <p:sp>
        <p:nvSpPr>
          <p:cNvPr id="7" name="Slide Number Placeholder 6"/>
          <p:cNvSpPr>
            <a:spLocks noGrp="1"/>
          </p:cNvSpPr>
          <p:nvPr>
            <p:ph type="sldNum" sz="quarter" idx="12"/>
          </p:nvPr>
        </p:nvSpPr>
        <p:spPr/>
        <p:txBody>
          <a:bodyPr/>
          <a:lstStyle>
            <a:lvl1pPr>
              <a:defRPr/>
            </a:lvl1pPr>
            <a:extLst/>
          </a:lstStyle>
          <a:p>
            <a:pPr>
              <a:defRPr/>
            </a:pPr>
            <a:fld id="{809CB273-92FC-456A-B626-37F849FEF7EE}" type="slidenum">
              <a:rPr lang="en-AU"/>
              <a:pPr>
                <a:defRPr/>
              </a:pPr>
              <a:t>‹#›</a:t>
            </a:fld>
            <a:endParaRPr lang="en-AU"/>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title"/>
          </p:nvPr>
        </p:nvSpPr>
        <p:spPr>
          <a:xfrm>
            <a:off x="504824" y="512064"/>
            <a:ext cx="7772400" cy="914400"/>
          </a:xfrm>
        </p:spPr>
        <p:txBody>
          <a:bodyPr/>
          <a:lstStyle>
            <a:lvl1pPr>
              <a:defRPr sz="4000"/>
            </a:lvl1pPr>
            <a:extLst/>
          </a:lstStyle>
          <a:p>
            <a:r>
              <a:rPr lang="en-US" smtClean="0"/>
              <a:t>Click to edit Master title style</a:t>
            </a:r>
            <a:endParaRPr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fld id="{DF013A6E-9B50-4038-AD39-05906F1B80A9}" type="datetime1">
              <a:rPr lang="en-AU" smtClean="0"/>
              <a:pPr>
                <a:defRPr/>
              </a:pPr>
              <a:t>23/05/2018</a:t>
            </a:fld>
            <a:endParaRPr lang="en-AU"/>
          </a:p>
        </p:txBody>
      </p:sp>
      <p:sp>
        <p:nvSpPr>
          <p:cNvPr id="18" name="Footer Placeholder 7"/>
          <p:cNvSpPr>
            <a:spLocks noGrp="1"/>
          </p:cNvSpPr>
          <p:nvPr>
            <p:ph type="ftr" sz="quarter" idx="11"/>
          </p:nvPr>
        </p:nvSpPr>
        <p:spPr/>
        <p:txBody>
          <a:bodyPr/>
          <a:lstStyle>
            <a:lvl1pPr>
              <a:defRPr/>
            </a:lvl1pPr>
            <a:extLst/>
          </a:lstStyle>
          <a:p>
            <a:pPr>
              <a:defRPr/>
            </a:pPr>
            <a:endParaRPr lang="en-AU"/>
          </a:p>
        </p:txBody>
      </p:sp>
      <p:sp>
        <p:nvSpPr>
          <p:cNvPr id="19" name="Slide Number Placeholder 8"/>
          <p:cNvSpPr>
            <a:spLocks noGrp="1"/>
          </p:cNvSpPr>
          <p:nvPr>
            <p:ph type="sldNum" sz="quarter" idx="12"/>
          </p:nvPr>
        </p:nvSpPr>
        <p:spPr/>
        <p:txBody>
          <a:bodyPr/>
          <a:lstStyle>
            <a:lvl1pPr>
              <a:defRPr/>
            </a:lvl1pPr>
            <a:extLst/>
          </a:lstStyle>
          <a:p>
            <a:pPr>
              <a:defRPr/>
            </a:pPr>
            <a:fld id="{CF36ABC9-5FD7-4BD2-A4FE-6815DA05B310}" type="slidenum">
              <a:rPr lang="en-AU"/>
              <a:pPr>
                <a:defRPr/>
              </a:pPr>
              <a:t>‹#›</a:t>
            </a:fld>
            <a:endParaRPr lang="en-AU"/>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FE67C4FF-83B2-47F6-96FC-7A2056A6CD8F}" type="datetime1">
              <a:rPr lang="en-AU" smtClean="0"/>
              <a:pPr>
                <a:defRPr/>
              </a:pPr>
              <a:t>23/05/2018</a:t>
            </a:fld>
            <a:endParaRPr lang="en-AU"/>
          </a:p>
        </p:txBody>
      </p:sp>
      <p:sp>
        <p:nvSpPr>
          <p:cNvPr id="4" name="Footer Placeholder 2"/>
          <p:cNvSpPr>
            <a:spLocks noGrp="1"/>
          </p:cNvSpPr>
          <p:nvPr>
            <p:ph type="ftr" sz="quarter" idx="11"/>
          </p:nvPr>
        </p:nvSpPr>
        <p:spPr/>
        <p:txBody>
          <a:bodyPr/>
          <a:lstStyle>
            <a:lvl1pPr>
              <a:defRPr/>
            </a:lvl1pPr>
          </a:lstStyle>
          <a:p>
            <a:pPr>
              <a:defRPr/>
            </a:pPr>
            <a:endParaRPr lang="en-AU"/>
          </a:p>
        </p:txBody>
      </p:sp>
      <p:sp>
        <p:nvSpPr>
          <p:cNvPr id="5" name="Slide Number Placeholder 22"/>
          <p:cNvSpPr>
            <a:spLocks noGrp="1"/>
          </p:cNvSpPr>
          <p:nvPr>
            <p:ph type="sldNum" sz="quarter" idx="12"/>
          </p:nvPr>
        </p:nvSpPr>
        <p:spPr/>
        <p:txBody>
          <a:bodyPr/>
          <a:lstStyle>
            <a:lvl1pPr>
              <a:defRPr/>
            </a:lvl1pPr>
          </a:lstStyle>
          <a:p>
            <a:pPr>
              <a:defRPr/>
            </a:pPr>
            <a:fld id="{04E20044-A136-4A83-8464-96A51D441070}" type="slidenum">
              <a:rPr lang="en-AU"/>
              <a:pPr>
                <a:defRPr/>
              </a:pPr>
              <a:t>‹#›</a:t>
            </a:fld>
            <a:endParaRPr lang="en-AU"/>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a:defRPr/>
            </a:pPr>
            <a:fld id="{2B359EE2-5289-4269-B1B4-3572CA05C783}" type="datetime1">
              <a:rPr lang="en-AU" smtClean="0"/>
              <a:pPr>
                <a:defRPr/>
              </a:pPr>
              <a:t>23/05/2018</a:t>
            </a:fld>
            <a:endParaRPr lang="en-AU"/>
          </a:p>
        </p:txBody>
      </p:sp>
      <p:sp>
        <p:nvSpPr>
          <p:cNvPr id="3" name="Footer Placeholder 2"/>
          <p:cNvSpPr>
            <a:spLocks noGrp="1"/>
          </p:cNvSpPr>
          <p:nvPr>
            <p:ph type="ftr" sz="quarter" idx="11"/>
          </p:nvPr>
        </p:nvSpPr>
        <p:spPr/>
        <p:txBody>
          <a:bodyPr/>
          <a:lstStyle>
            <a:lvl1pPr>
              <a:defRPr/>
            </a:lvl1pPr>
            <a:extLst/>
          </a:lstStyle>
          <a:p>
            <a:pPr>
              <a:defRPr/>
            </a:pPr>
            <a:endParaRPr lang="en-AU"/>
          </a:p>
        </p:txBody>
      </p:sp>
      <p:sp>
        <p:nvSpPr>
          <p:cNvPr id="4" name="Slide Number Placeholder 3"/>
          <p:cNvSpPr>
            <a:spLocks noGrp="1"/>
          </p:cNvSpPr>
          <p:nvPr>
            <p:ph type="sldNum" sz="quarter" idx="12"/>
          </p:nvPr>
        </p:nvSpPr>
        <p:spPr/>
        <p:txBody>
          <a:bodyPr/>
          <a:lstStyle>
            <a:lvl1pPr>
              <a:defRPr/>
            </a:lvl1pPr>
            <a:extLst/>
          </a:lstStyle>
          <a:p>
            <a:pPr>
              <a:defRPr/>
            </a:pPr>
            <a:fld id="{035A48DA-C354-4B41-B0F5-EF8C67854656}" type="slidenum">
              <a:rPr lang="en-AU"/>
              <a:pPr>
                <a:defRPr/>
              </a:pPr>
              <a:t>‹#›</a:t>
            </a:fld>
            <a:endParaRPr lang="en-AU"/>
          </a:p>
        </p:txBody>
      </p:sp>
    </p:spTree>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B766F235-2127-437C-A31C-65A0F8F331C6}" type="datetime1">
              <a:rPr lang="en-AU" smtClean="0"/>
              <a:pPr>
                <a:defRPr/>
              </a:pPr>
              <a:t>23/05/2018</a:t>
            </a:fld>
            <a:endParaRPr lang="en-AU"/>
          </a:p>
        </p:txBody>
      </p:sp>
      <p:sp>
        <p:nvSpPr>
          <p:cNvPr id="6" name="Footer Placeholder 2"/>
          <p:cNvSpPr>
            <a:spLocks noGrp="1"/>
          </p:cNvSpPr>
          <p:nvPr>
            <p:ph type="ftr" sz="quarter" idx="11"/>
          </p:nvPr>
        </p:nvSpPr>
        <p:spPr/>
        <p:txBody>
          <a:bodyPr/>
          <a:lstStyle>
            <a:lvl1pPr>
              <a:defRPr/>
            </a:lvl1pPr>
          </a:lstStyle>
          <a:p>
            <a:pPr>
              <a:defRPr/>
            </a:pPr>
            <a:endParaRPr lang="en-AU"/>
          </a:p>
        </p:txBody>
      </p:sp>
      <p:sp>
        <p:nvSpPr>
          <p:cNvPr id="7" name="Slide Number Placeholder 22"/>
          <p:cNvSpPr>
            <a:spLocks noGrp="1"/>
          </p:cNvSpPr>
          <p:nvPr>
            <p:ph type="sldNum" sz="quarter" idx="12"/>
          </p:nvPr>
        </p:nvSpPr>
        <p:spPr/>
        <p:txBody>
          <a:bodyPr/>
          <a:lstStyle>
            <a:lvl1pPr>
              <a:defRPr/>
            </a:lvl1pPr>
          </a:lstStyle>
          <a:p>
            <a:pPr>
              <a:defRPr/>
            </a:pPr>
            <a:fld id="{C5C7EE67-B999-40FE-A476-8628DF41F0EE}" type="slidenum">
              <a:rPr lang="en-AU"/>
              <a:pPr>
                <a:defRPr/>
              </a:pPr>
              <a:t>‹#›</a:t>
            </a:fld>
            <a:endParaRPr lang="en-AU"/>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9"/>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13003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5"/>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13003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9"/>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1300307"/>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1299332"/>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smtClean="0"/>
              <a:t>Click icon to add picture</a:t>
            </a:r>
            <a:endParaRPr lang="en-US" noProof="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fld id="{926F2BCB-F1BC-481C-82D3-E2479BF058DA}" type="datetime1">
              <a:rPr lang="en-AU" smtClean="0"/>
              <a:pPr>
                <a:defRPr/>
              </a:pPr>
              <a:t>23/05/2018</a:t>
            </a:fld>
            <a:endParaRPr lang="en-AU"/>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AU"/>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2A5DDAC2-C7A3-4503-9365-F82D5CBF7407}" type="slidenum">
              <a:rPr lang="en-AU"/>
              <a:pPr>
                <a:defRPr/>
              </a:pPr>
              <a:t>‹#›</a:t>
            </a:fld>
            <a:endParaRPr lang="en-AU"/>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en-US" dirty="0" smtClean="0"/>
              <a:t>Click to edit Master title style</a:t>
            </a:r>
            <a:endParaRPr lang="en-US" dirty="0"/>
          </a:p>
        </p:txBody>
      </p:sp>
      <p:sp>
        <p:nvSpPr>
          <p:cNvPr id="1036"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fontAlgn="auto" latinLnBrk="0" hangingPunct="1">
              <a:spcBef>
                <a:spcPts val="0"/>
              </a:spcBef>
              <a:spcAft>
                <a:spcPts val="0"/>
              </a:spcAft>
              <a:defRPr kumimoji="0" sz="1100" smtClean="0">
                <a:solidFill>
                  <a:schemeClr val="tx2"/>
                </a:solidFill>
                <a:latin typeface="+mn-lt"/>
                <a:cs typeface="+mn-cs"/>
              </a:defRPr>
            </a:lvl1pPr>
            <a:extLst/>
          </a:lstStyle>
          <a:p>
            <a:pPr>
              <a:defRPr/>
            </a:pPr>
            <a:fld id="{7C12CD09-AEFE-43AD-8261-F0958F62B107}" type="datetime1">
              <a:rPr lang="en-AU" smtClean="0"/>
              <a:pPr>
                <a:defRPr/>
              </a:pPr>
              <a:t>23/05/2018</a:t>
            </a:fld>
            <a:endParaRPr lang="en-AU"/>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fontAlgn="auto" latinLnBrk="0" hangingPunct="1">
              <a:spcBef>
                <a:spcPts val="0"/>
              </a:spcBef>
              <a:spcAft>
                <a:spcPts val="0"/>
              </a:spcAft>
              <a:defRPr kumimoji="0" sz="1100">
                <a:solidFill>
                  <a:schemeClr val="tx2"/>
                </a:solidFill>
                <a:latin typeface="+mn-lt"/>
                <a:cs typeface="+mn-cs"/>
              </a:defRPr>
            </a:lvl1pPr>
            <a:extLst/>
          </a:lstStyle>
          <a:p>
            <a:pPr>
              <a:defRPr/>
            </a:pPr>
            <a:endParaRPr lang="en-AU"/>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fontAlgn="auto" latinLnBrk="0" hangingPunct="1">
              <a:spcBef>
                <a:spcPts val="0"/>
              </a:spcBef>
              <a:spcAft>
                <a:spcPts val="0"/>
              </a:spcAft>
              <a:defRPr kumimoji="0" sz="1200" smtClean="0">
                <a:solidFill>
                  <a:schemeClr val="tx2"/>
                </a:solidFill>
                <a:latin typeface="+mn-lt"/>
                <a:cs typeface="+mn-cs"/>
              </a:defRPr>
            </a:lvl1pPr>
            <a:extLst/>
          </a:lstStyle>
          <a:p>
            <a:pPr>
              <a:defRPr/>
            </a:pPr>
            <a:fld id="{296FA1D7-AA53-4C4A-B716-C89E6215DB7F}" type="slidenum">
              <a:rPr lang="en-AU"/>
              <a:pPr>
                <a:defRPr/>
              </a:pPr>
              <a:t>‹#›</a:t>
            </a:fld>
            <a:endParaRPr lang="en-AU"/>
          </a:p>
        </p:txBody>
      </p:sp>
    </p:spTree>
  </p:cSld>
  <p:clrMap bg1="dk1" tx1="lt1" bg2="dk2" tx2="lt2" accent1="accent1" accent2="accent2" accent3="accent3" accent4="accent4" accent5="accent5" accent6="accent6" hlink="hlink" folHlink="folHlink"/>
  <p:sldLayoutIdLst>
    <p:sldLayoutId id="2147483707" r:id="rId1"/>
    <p:sldLayoutId id="2147483702" r:id="rId2"/>
    <p:sldLayoutId id="2147483708" r:id="rId3"/>
    <p:sldLayoutId id="2147483709" r:id="rId4"/>
    <p:sldLayoutId id="2147483710" r:id="rId5"/>
    <p:sldLayoutId id="2147483703" r:id="rId6"/>
    <p:sldLayoutId id="2147483711" r:id="rId7"/>
    <p:sldLayoutId id="2147483704" r:id="rId8"/>
    <p:sldLayoutId id="2147483712" r:id="rId9"/>
    <p:sldLayoutId id="2147483705" r:id="rId10"/>
    <p:sldLayoutId id="2147483706" r:id="rId11"/>
  </p:sldLayoutIdLst>
  <p:transition/>
  <p:hf hdr="0" ftr="0" dt="0"/>
  <p:txStyles>
    <p:titleStyle>
      <a:lvl1pPr algn="l" rtl="0" fontAlgn="base">
        <a:lnSpc>
          <a:spcPct val="114000"/>
        </a:lnSpc>
        <a:spcBef>
          <a:spcPct val="0"/>
        </a:spcBef>
        <a:spcAft>
          <a:spcPts val="600"/>
        </a:spcAft>
        <a:defRPr sz="3600" kern="1200" spc="-100" baseline="0">
          <a:solidFill>
            <a:srgbClr val="C1EEFF"/>
          </a:solidFill>
          <a:latin typeface="Arial" panose="020B0604020202020204" pitchFamily="34" charset="0"/>
          <a:ea typeface="微软雅黑" panose="020B0503020204020204" pitchFamily="34" charset="-122"/>
          <a:cs typeface="+mj-cs"/>
        </a:defRPr>
      </a:lvl1pPr>
      <a:lvl2pPr algn="l" rtl="0" fontAlgn="base">
        <a:spcBef>
          <a:spcPct val="0"/>
        </a:spcBef>
        <a:spcAft>
          <a:spcPct val="0"/>
        </a:spcAft>
        <a:defRPr sz="4000">
          <a:solidFill>
            <a:srgbClr val="C1EEFF"/>
          </a:solidFill>
          <a:latin typeface="Consolas" pitchFamily="49" charset="0"/>
        </a:defRPr>
      </a:lvl2pPr>
      <a:lvl3pPr algn="l" rtl="0" fontAlgn="base">
        <a:spcBef>
          <a:spcPct val="0"/>
        </a:spcBef>
        <a:spcAft>
          <a:spcPct val="0"/>
        </a:spcAft>
        <a:defRPr sz="4000">
          <a:solidFill>
            <a:srgbClr val="C1EEFF"/>
          </a:solidFill>
          <a:latin typeface="Consolas" pitchFamily="49" charset="0"/>
        </a:defRPr>
      </a:lvl3pPr>
      <a:lvl4pPr algn="l" rtl="0" fontAlgn="base">
        <a:spcBef>
          <a:spcPct val="0"/>
        </a:spcBef>
        <a:spcAft>
          <a:spcPct val="0"/>
        </a:spcAft>
        <a:defRPr sz="4000">
          <a:solidFill>
            <a:srgbClr val="C1EEFF"/>
          </a:solidFill>
          <a:latin typeface="Consolas" pitchFamily="49" charset="0"/>
        </a:defRPr>
      </a:lvl4pPr>
      <a:lvl5pPr algn="l" rtl="0" fontAlgn="base">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p:titleStyle>
    <p:bodyStyle>
      <a:lvl1pPr marL="411163" indent="-342900" algn="l" rtl="0" fontAlgn="base">
        <a:lnSpc>
          <a:spcPct val="114000"/>
        </a:lnSpc>
        <a:spcBef>
          <a:spcPts val="0"/>
        </a:spcBef>
        <a:spcAft>
          <a:spcPts val="60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fontAlgn="base">
        <a:lnSpc>
          <a:spcPct val="114000"/>
        </a:lnSpc>
        <a:spcBef>
          <a:spcPts val="0"/>
        </a:spcBef>
        <a:spcAft>
          <a:spcPts val="60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fontAlgn="base">
        <a:lnSpc>
          <a:spcPct val="114000"/>
        </a:lnSpc>
        <a:spcBef>
          <a:spcPts val="0"/>
        </a:spcBef>
        <a:spcAft>
          <a:spcPts val="60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fontAlgn="base">
        <a:lnSpc>
          <a:spcPct val="114000"/>
        </a:lnSpc>
        <a:spcBef>
          <a:spcPts val="0"/>
        </a:spcBef>
        <a:spcAft>
          <a:spcPts val="60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fontAlgn="base">
        <a:lnSpc>
          <a:spcPct val="114000"/>
        </a:lnSpc>
        <a:spcBef>
          <a:spcPts val="0"/>
        </a:spcBef>
        <a:spcAft>
          <a:spcPts val="60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20.jpeg"/><Relationship Id="rId4" Type="http://schemas.openxmlformats.org/officeDocument/2006/relationships/image" Target="../media/image15.jpeg"/><Relationship Id="rId9"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95536" y="620862"/>
            <a:ext cx="8568952" cy="1521630"/>
          </a:xfrm>
        </p:spPr>
        <p:style>
          <a:lnRef idx="3">
            <a:schemeClr val="lt1"/>
          </a:lnRef>
          <a:fillRef idx="1">
            <a:schemeClr val="accent4"/>
          </a:fillRef>
          <a:effectRef idx="1">
            <a:schemeClr val="accent4"/>
          </a:effectRef>
          <a:fontRef idx="minor">
            <a:schemeClr val="lt1"/>
          </a:fontRef>
        </p:style>
        <p:txBody>
          <a:bodyPr>
            <a:normAutofit fontScale="90000"/>
          </a:bodyPr>
          <a:lstStyle/>
          <a:p>
            <a:pPr algn="ctr" fontAlgn="auto">
              <a:spcAft>
                <a:spcPts val="0"/>
              </a:spcAft>
              <a:defRPr/>
            </a:pPr>
            <a:r>
              <a:rPr lang="en-AU" sz="3200" dirty="0" smtClean="0">
                <a:latin typeface="Comic Sans MS" panose="030F0702030302020204" pitchFamily="66" charset="0"/>
              </a:rPr>
              <a:t>Migration </a:t>
            </a:r>
            <a:r>
              <a:rPr lang="en-AU" sz="3200" dirty="0">
                <a:latin typeface="Comic Sans MS" panose="030F0702030302020204" pitchFamily="66" charset="0"/>
              </a:rPr>
              <a:t>to the countryside: </a:t>
            </a:r>
            <a:r>
              <a:rPr lang="en-AU" sz="3200" dirty="0" smtClean="0">
                <a:latin typeface="Comic Sans MS" panose="030F0702030302020204" pitchFamily="66" charset="0"/>
              </a:rPr>
              <a:t/>
            </a:r>
            <a:br>
              <a:rPr lang="en-AU" sz="3200" dirty="0" smtClean="0">
                <a:latin typeface="Comic Sans MS" panose="030F0702030302020204" pitchFamily="66" charset="0"/>
              </a:rPr>
            </a:br>
            <a:r>
              <a:rPr lang="en-AU" sz="3200" dirty="0" smtClean="0">
                <a:latin typeface="Comic Sans MS" panose="030F0702030302020204" pitchFamily="66" charset="0"/>
              </a:rPr>
              <a:t>New </a:t>
            </a:r>
            <a:r>
              <a:rPr lang="en-AU" sz="3200" dirty="0">
                <a:latin typeface="Comic Sans MS" panose="030F0702030302020204" pitchFamily="66" charset="0"/>
              </a:rPr>
              <a:t>class dynamics in peri-urban </a:t>
            </a:r>
            <a:r>
              <a:rPr lang="en-AU" sz="3200" dirty="0" smtClean="0">
                <a:latin typeface="Comic Sans MS" panose="030F0702030302020204" pitchFamily="66" charset="0"/>
              </a:rPr>
              <a:t>Thailand</a:t>
            </a:r>
            <a:br>
              <a:rPr lang="en-AU" sz="3200" dirty="0" smtClean="0">
                <a:latin typeface="Comic Sans MS" panose="030F0702030302020204" pitchFamily="66" charset="0"/>
              </a:rPr>
            </a:br>
            <a:r>
              <a:rPr lang="zh-CN" altLang="en-US" sz="3200" dirty="0" smtClean="0">
                <a:solidFill>
                  <a:srgbClr val="002060"/>
                </a:solidFill>
                <a:latin typeface="+mj-ea"/>
                <a:ea typeface="+mj-ea"/>
              </a:rPr>
              <a:t>去城还乡：泰国城郊地区阶级</a:t>
            </a:r>
            <a:r>
              <a:rPr lang="zh-CN" altLang="en-US" sz="3200" dirty="0">
                <a:solidFill>
                  <a:srgbClr val="002060"/>
                </a:solidFill>
                <a:latin typeface="+mj-ea"/>
                <a:ea typeface="+mj-ea"/>
              </a:rPr>
              <a:t>新动态</a:t>
            </a:r>
            <a:endParaRPr lang="en-AU" sz="3200" dirty="0">
              <a:solidFill>
                <a:srgbClr val="002060"/>
              </a:solidFill>
              <a:latin typeface="+mj-ea"/>
              <a:ea typeface="+mj-ea"/>
            </a:endParaRPr>
          </a:p>
        </p:txBody>
      </p:sp>
      <p:sp>
        <p:nvSpPr>
          <p:cNvPr id="3" name="Subtitle 2"/>
          <p:cNvSpPr>
            <a:spLocks noGrp="1"/>
          </p:cNvSpPr>
          <p:nvPr>
            <p:ph type="subTitle" idx="4294967295"/>
          </p:nvPr>
        </p:nvSpPr>
        <p:spPr>
          <a:xfrm>
            <a:off x="539552" y="1988840"/>
            <a:ext cx="8064896" cy="4536504"/>
          </a:xfrm>
        </p:spPr>
        <p:txBody>
          <a:bodyPr>
            <a:normAutofit fontScale="25000" lnSpcReduction="20000"/>
          </a:bodyPr>
          <a:lstStyle/>
          <a:p>
            <a:pPr fontAlgn="auto">
              <a:spcAft>
                <a:spcPts val="0"/>
              </a:spcAft>
              <a:buFont typeface="Wingdings"/>
              <a:buNone/>
              <a:defRPr/>
            </a:pPr>
            <a:endParaRPr lang="en-AU" sz="2800" b="1" dirty="0" smtClean="0">
              <a:latin typeface="Browallia New" pitchFamily="34" charset="-34"/>
              <a:cs typeface="Browallia New" pitchFamily="34" charset="-34"/>
            </a:endParaRPr>
          </a:p>
          <a:p>
            <a:pPr fontAlgn="auto">
              <a:spcAft>
                <a:spcPts val="0"/>
              </a:spcAft>
              <a:buFont typeface="Wingdings"/>
              <a:buNone/>
              <a:defRPr/>
            </a:pPr>
            <a:r>
              <a:rPr lang="en-AU" sz="9600" b="1" dirty="0" smtClean="0">
                <a:latin typeface="Calibri" pitchFamily="34" charset="0"/>
                <a:cs typeface="Browallia New" pitchFamily="34" charset="-34"/>
              </a:rPr>
              <a:t>							</a:t>
            </a:r>
          </a:p>
          <a:p>
            <a:pPr fontAlgn="auto">
              <a:spcAft>
                <a:spcPts val="0"/>
              </a:spcAft>
              <a:buFont typeface="Wingdings"/>
              <a:buNone/>
              <a:defRPr/>
            </a:pPr>
            <a:endParaRPr lang="en-AU" sz="9600" b="1" dirty="0">
              <a:latin typeface="Calibri" pitchFamily="34" charset="0"/>
              <a:cs typeface="Browallia New" pitchFamily="34" charset="-34"/>
            </a:endParaRPr>
          </a:p>
          <a:p>
            <a:pPr fontAlgn="auto">
              <a:spcAft>
                <a:spcPts val="0"/>
              </a:spcAft>
              <a:buFont typeface="Wingdings"/>
              <a:buNone/>
              <a:defRPr/>
            </a:pPr>
            <a:endParaRPr lang="en-AU" sz="9600" b="1" dirty="0" smtClean="0">
              <a:latin typeface="Calibri" pitchFamily="34" charset="0"/>
              <a:cs typeface="Browallia New" pitchFamily="34" charset="-34"/>
            </a:endParaRPr>
          </a:p>
          <a:p>
            <a:pPr fontAlgn="auto">
              <a:spcAft>
                <a:spcPts val="0"/>
              </a:spcAft>
              <a:buFont typeface="Wingdings"/>
              <a:buNone/>
              <a:defRPr/>
            </a:pPr>
            <a:endParaRPr lang="en-AU" sz="9600" b="1" dirty="0">
              <a:latin typeface="Calibri" pitchFamily="34" charset="0"/>
              <a:cs typeface="Browallia New" pitchFamily="34" charset="-34"/>
            </a:endParaRPr>
          </a:p>
          <a:p>
            <a:pPr fontAlgn="auto">
              <a:spcAft>
                <a:spcPts val="0"/>
              </a:spcAft>
              <a:buFont typeface="Wingdings"/>
              <a:buNone/>
              <a:defRPr/>
            </a:pPr>
            <a:endParaRPr lang="en-AU" sz="9600" b="1" dirty="0" smtClean="0">
              <a:latin typeface="Calibri" pitchFamily="34" charset="0"/>
              <a:cs typeface="Browallia New" pitchFamily="34" charset="-34"/>
            </a:endParaRPr>
          </a:p>
          <a:p>
            <a:pPr fontAlgn="auto">
              <a:spcAft>
                <a:spcPts val="0"/>
              </a:spcAft>
              <a:buFont typeface="Wingdings"/>
              <a:buNone/>
              <a:defRPr/>
            </a:pPr>
            <a:endParaRPr lang="en-AU" sz="9600" b="1" dirty="0">
              <a:latin typeface="Calibri" pitchFamily="34" charset="0"/>
              <a:cs typeface="Browallia New" pitchFamily="34" charset="-34"/>
            </a:endParaRPr>
          </a:p>
          <a:p>
            <a:pPr fontAlgn="auto">
              <a:lnSpc>
                <a:spcPct val="134000"/>
              </a:lnSpc>
              <a:buFont typeface="Wingdings"/>
              <a:buNone/>
              <a:defRPr/>
            </a:pPr>
            <a:r>
              <a:rPr lang="en-AU" sz="9600" b="1" dirty="0" smtClean="0">
                <a:latin typeface="Calibri" pitchFamily="34" charset="0"/>
                <a:cs typeface="Browallia New" pitchFamily="34" charset="-34"/>
              </a:rPr>
              <a:t>									</a:t>
            </a:r>
          </a:p>
          <a:p>
            <a:pPr algn="r" fontAlgn="auto">
              <a:lnSpc>
                <a:spcPct val="134000"/>
              </a:lnSpc>
              <a:buFont typeface="Wingdings"/>
              <a:buNone/>
              <a:defRPr/>
            </a:pPr>
            <a:r>
              <a:rPr lang="en-AU" sz="9600" b="1" dirty="0" err="1" smtClean="0">
                <a:latin typeface="Cambria" panose="02040503050406030204" pitchFamily="18" charset="0"/>
                <a:cs typeface="Browallia New" pitchFamily="34" charset="-34"/>
              </a:rPr>
              <a:t>Tubtim</a:t>
            </a:r>
            <a:r>
              <a:rPr lang="en-AU" sz="9600" b="1" dirty="0" smtClean="0">
                <a:latin typeface="Cambria" panose="02040503050406030204" pitchFamily="18" charset="0"/>
                <a:cs typeface="Browallia New" pitchFamily="34" charset="-34"/>
              </a:rPr>
              <a:t> </a:t>
            </a:r>
            <a:r>
              <a:rPr lang="en-AU" sz="9600" b="1" dirty="0" err="1" smtClean="0">
                <a:latin typeface="Cambria" panose="02040503050406030204" pitchFamily="18" charset="0"/>
                <a:cs typeface="Browallia New" pitchFamily="34" charset="-34"/>
              </a:rPr>
              <a:t>Tubtim</a:t>
            </a:r>
            <a:endParaRPr lang="en-AU" sz="9600" b="1" dirty="0" smtClean="0">
              <a:latin typeface="Cambria" panose="02040503050406030204" pitchFamily="18" charset="0"/>
              <a:cs typeface="Browallia New" pitchFamily="34" charset="-34"/>
            </a:endParaRPr>
          </a:p>
          <a:p>
            <a:pPr algn="r" fontAlgn="auto">
              <a:lnSpc>
                <a:spcPct val="134000"/>
              </a:lnSpc>
              <a:buFont typeface="Wingdings"/>
              <a:buNone/>
              <a:defRPr/>
            </a:pPr>
            <a:r>
              <a:rPr lang="en-AU" sz="7200" b="1" dirty="0" smtClean="0">
                <a:latin typeface="Calibri" pitchFamily="34" charset="0"/>
                <a:cs typeface="Browallia New" pitchFamily="34" charset="-34"/>
              </a:rPr>
              <a:t>RCSD</a:t>
            </a:r>
            <a:r>
              <a:rPr lang="en-AU" sz="9600" b="1" dirty="0" smtClean="0">
                <a:latin typeface="Calibri" pitchFamily="34" charset="0"/>
                <a:cs typeface="Browallia New" pitchFamily="34" charset="-34"/>
              </a:rPr>
              <a:t>, </a:t>
            </a:r>
            <a:r>
              <a:rPr lang="en-AU" sz="7200" b="1" dirty="0" smtClean="0">
                <a:latin typeface="Calibri" pitchFamily="34" charset="0"/>
                <a:cs typeface="Browallia New" pitchFamily="34" charset="-34"/>
              </a:rPr>
              <a:t>Chiang Mai University</a:t>
            </a:r>
          </a:p>
          <a:p>
            <a:pPr algn="r" fontAlgn="auto">
              <a:lnSpc>
                <a:spcPct val="134000"/>
              </a:lnSpc>
              <a:buFont typeface="Wingdings"/>
              <a:buNone/>
              <a:defRPr/>
            </a:pPr>
            <a:r>
              <a:rPr lang="zh-CN" altLang="zh-CN" sz="6400" dirty="0"/>
              <a:t>杜丁，</a:t>
            </a:r>
            <a:r>
              <a:rPr lang="zh-CN" altLang="zh-CN" sz="6400" dirty="0" smtClean="0"/>
              <a:t>泰国清迈大学</a:t>
            </a:r>
            <a:endParaRPr lang="en-US" altLang="zh-CN" sz="6400" dirty="0" smtClean="0"/>
          </a:p>
          <a:p>
            <a:pPr algn="r" fontAlgn="auto">
              <a:lnSpc>
                <a:spcPct val="134000"/>
              </a:lnSpc>
              <a:buFont typeface="Wingdings"/>
              <a:buNone/>
              <a:defRPr/>
            </a:pPr>
            <a:r>
              <a:rPr lang="zh-CN" altLang="zh-CN" sz="6400" dirty="0" smtClean="0"/>
              <a:t>社会科学</a:t>
            </a:r>
            <a:r>
              <a:rPr lang="zh-CN" altLang="zh-CN" sz="6400" dirty="0"/>
              <a:t>与可持续发展区域研究中心研究员</a:t>
            </a:r>
            <a:endParaRPr lang="en-AU" sz="6400" b="1" dirty="0" smtClean="0">
              <a:latin typeface="Calibri" pitchFamily="34" charset="0"/>
              <a:cs typeface="Browallia New" pitchFamily="34" charset="-34"/>
            </a:endParaRPr>
          </a:p>
          <a:p>
            <a:pPr fontAlgn="auto">
              <a:lnSpc>
                <a:spcPct val="134000"/>
              </a:lnSpc>
              <a:buFont typeface="Wingdings"/>
              <a:buNone/>
              <a:defRPr/>
            </a:pPr>
            <a:endParaRPr lang="en-AU" sz="2800" b="1" dirty="0" smtClean="0">
              <a:latin typeface="Calibri" pitchFamily="34" charset="0"/>
              <a:cs typeface="Browallia New" pitchFamily="34" charset="-34"/>
            </a:endParaRPr>
          </a:p>
          <a:p>
            <a:pPr fontAlgn="auto">
              <a:lnSpc>
                <a:spcPct val="134000"/>
              </a:lnSpc>
              <a:buFont typeface="Wingdings"/>
              <a:buNone/>
              <a:defRPr/>
            </a:pPr>
            <a:endParaRPr lang="en-AU" sz="2800" b="1" dirty="0" smtClean="0">
              <a:latin typeface="Calibri" pitchFamily="34" charset="0"/>
              <a:cs typeface="Browallia New" pitchFamily="34" charset="-34"/>
            </a:endParaRPr>
          </a:p>
          <a:p>
            <a:pPr fontAlgn="auto">
              <a:lnSpc>
                <a:spcPct val="134000"/>
              </a:lnSpc>
              <a:buFont typeface="Wingdings"/>
              <a:buNone/>
              <a:defRPr/>
            </a:pPr>
            <a:endParaRPr lang="en-AU" sz="2800" b="1" dirty="0" smtClean="0">
              <a:latin typeface="Calibri" pitchFamily="34" charset="0"/>
              <a:cs typeface="Browallia New" pitchFamily="34" charset="-34"/>
            </a:endParaRPr>
          </a:p>
          <a:p>
            <a:pPr fontAlgn="auto">
              <a:spcAft>
                <a:spcPts val="0"/>
              </a:spcAft>
              <a:buFont typeface="Wingdings"/>
              <a:buNone/>
              <a:defRPr/>
            </a:pPr>
            <a:endParaRPr lang="en-AU" sz="2800" b="1" dirty="0" smtClean="0">
              <a:latin typeface="Calibri" pitchFamily="34" charset="0"/>
              <a:cs typeface="Browallia New" pitchFamily="34" charset="-34"/>
            </a:endParaRPr>
          </a:p>
          <a:p>
            <a:pPr fontAlgn="auto">
              <a:spcAft>
                <a:spcPts val="0"/>
              </a:spcAft>
              <a:buFont typeface="Wingdings"/>
              <a:buNone/>
              <a:defRPr/>
            </a:pPr>
            <a:endParaRPr lang="en-AU" sz="2800" b="1" dirty="0" smtClean="0">
              <a:latin typeface="Calibri" pitchFamily="34" charset="0"/>
              <a:cs typeface="Browallia New" pitchFamily="34" charset="-34"/>
            </a:endParaRPr>
          </a:p>
          <a:p>
            <a:pPr fontAlgn="auto">
              <a:spcAft>
                <a:spcPts val="0"/>
              </a:spcAft>
              <a:buFont typeface="Wingdings"/>
              <a:buNone/>
              <a:defRPr/>
            </a:pPr>
            <a:endParaRPr lang="en-AU" sz="2800" b="1" dirty="0" smtClean="0">
              <a:latin typeface="Calibri" pitchFamily="34" charset="0"/>
              <a:cs typeface="Browallia New" pitchFamily="34" charset="-34"/>
            </a:endParaRPr>
          </a:p>
          <a:p>
            <a:pPr fontAlgn="auto">
              <a:spcAft>
                <a:spcPts val="0"/>
              </a:spcAft>
              <a:buFont typeface="Wingdings"/>
              <a:buNone/>
              <a:defRPr/>
            </a:pPr>
            <a:endParaRPr lang="en-AU" sz="2800" b="1" dirty="0" smtClean="0">
              <a:latin typeface="Calibri" pitchFamily="34" charset="0"/>
              <a:cs typeface="Browallia New" pitchFamily="34" charset="-34"/>
            </a:endParaRPr>
          </a:p>
          <a:p>
            <a:pPr fontAlgn="auto">
              <a:spcAft>
                <a:spcPts val="0"/>
              </a:spcAft>
              <a:buFont typeface="Wingdings"/>
              <a:buNone/>
              <a:defRPr/>
            </a:pPr>
            <a:endParaRPr lang="en-AU" sz="2800" b="1" dirty="0" smtClean="0">
              <a:latin typeface="Calibri" pitchFamily="34" charset="0"/>
              <a:cs typeface="Browallia New" pitchFamily="34" charset="-34"/>
            </a:endParaRPr>
          </a:p>
          <a:p>
            <a:pPr fontAlgn="auto">
              <a:spcAft>
                <a:spcPts val="0"/>
              </a:spcAft>
              <a:buFont typeface="Wingdings"/>
              <a:buNone/>
              <a:defRPr/>
            </a:pPr>
            <a:endParaRPr lang="en-AU" sz="2800" b="1" dirty="0" smtClean="0">
              <a:latin typeface="Calibri" pitchFamily="34" charset="0"/>
              <a:cs typeface="Browallia New" pitchFamily="34" charset="-34"/>
            </a:endParaRPr>
          </a:p>
          <a:p>
            <a:pPr fontAlgn="auto">
              <a:spcAft>
                <a:spcPts val="0"/>
              </a:spcAft>
              <a:buFont typeface="Wingdings"/>
              <a:buNone/>
              <a:defRPr/>
            </a:pPr>
            <a:endParaRPr lang="en-AU" sz="2800" b="1" dirty="0" smtClean="0">
              <a:latin typeface="Calibri" pitchFamily="34" charset="0"/>
              <a:cs typeface="Browallia New" pitchFamily="34" charset="-34"/>
            </a:endParaRPr>
          </a:p>
          <a:p>
            <a:pPr fontAlgn="auto">
              <a:spcAft>
                <a:spcPts val="0"/>
              </a:spcAft>
              <a:buFont typeface="Wingdings"/>
              <a:buNone/>
              <a:defRPr/>
            </a:pPr>
            <a:endParaRPr lang="en-AU" sz="9600" b="1" dirty="0" smtClean="0">
              <a:latin typeface="Calibri" pitchFamily="34" charset="0"/>
              <a:cs typeface="Browallia New" pitchFamily="34" charset="-34"/>
            </a:endParaRPr>
          </a:p>
          <a:p>
            <a:pPr fontAlgn="auto">
              <a:spcAft>
                <a:spcPts val="0"/>
              </a:spcAft>
              <a:buFont typeface="Wingdings"/>
              <a:buNone/>
              <a:defRPr/>
            </a:pPr>
            <a:endParaRPr lang="en-AU" sz="2800" b="1" dirty="0" smtClean="0">
              <a:latin typeface="Browallia New" pitchFamily="34" charset="-34"/>
              <a:cs typeface="Browallia New" pitchFamily="34" charset="-34"/>
            </a:endParaRPr>
          </a:p>
          <a:p>
            <a:pPr indent="0" fontAlgn="auto">
              <a:spcAft>
                <a:spcPts val="0"/>
              </a:spcAft>
              <a:buFont typeface="Wingdings"/>
              <a:buNone/>
              <a:defRPr/>
            </a:pPr>
            <a:endParaRPr lang="en-AU" sz="2800" b="1" dirty="0" smtClean="0">
              <a:latin typeface="Browallia New" pitchFamily="34" charset="-34"/>
              <a:cs typeface="Browallia New" pitchFamily="34" charset="-34"/>
            </a:endParaRPr>
          </a:p>
          <a:p>
            <a:pPr indent="0" fontAlgn="auto">
              <a:spcAft>
                <a:spcPts val="0"/>
              </a:spcAft>
              <a:buFont typeface="Wingdings"/>
              <a:buNone/>
              <a:defRPr/>
            </a:pPr>
            <a:endParaRPr lang="en-AU" sz="2400" b="1" dirty="0" smtClean="0">
              <a:latin typeface="Browallia New" pitchFamily="34" charset="-34"/>
              <a:cs typeface="Browallia New" pitchFamily="34" charset="-34"/>
            </a:endParaRPr>
          </a:p>
          <a:p>
            <a:pPr indent="0" fontAlgn="auto">
              <a:spcAft>
                <a:spcPts val="0"/>
              </a:spcAft>
              <a:buFont typeface="Wingdings"/>
              <a:buNone/>
              <a:defRPr/>
            </a:pPr>
            <a:endParaRPr lang="en-AU" sz="2400" b="1" dirty="0" smtClean="0">
              <a:latin typeface="Browallia New" pitchFamily="34" charset="-34"/>
              <a:cs typeface="Browallia New" pitchFamily="34" charset="-34"/>
            </a:endParaRPr>
          </a:p>
          <a:p>
            <a:pPr marL="0" indent="0" fontAlgn="auto">
              <a:spcAft>
                <a:spcPts val="0"/>
              </a:spcAft>
              <a:buFont typeface="Wingdings"/>
              <a:buNone/>
              <a:defRPr/>
            </a:pPr>
            <a:r>
              <a:rPr lang="en-AU" sz="2000" dirty="0" smtClean="0">
                <a:latin typeface="Calibri" pitchFamily="34" charset="0"/>
                <a:cs typeface="Browallia New" pitchFamily="34" charset="-34"/>
              </a:rPr>
              <a:t>	</a:t>
            </a:r>
          </a:p>
          <a:p>
            <a:pPr marL="0" indent="0" fontAlgn="auto">
              <a:lnSpc>
                <a:spcPts val="2000"/>
              </a:lnSpc>
              <a:spcBef>
                <a:spcPts val="1200"/>
              </a:spcBef>
              <a:spcAft>
                <a:spcPts val="0"/>
              </a:spcAft>
              <a:buFont typeface="Wingdings"/>
              <a:buNone/>
              <a:defRPr/>
            </a:pPr>
            <a:r>
              <a:rPr lang="en-AU" sz="1800" dirty="0" smtClean="0">
                <a:solidFill>
                  <a:schemeClr val="accent5">
                    <a:lumMod val="60000"/>
                    <a:lumOff val="40000"/>
                  </a:schemeClr>
                </a:solidFill>
                <a:latin typeface="Calibri" pitchFamily="34" charset="0"/>
                <a:cs typeface="Browallia New" pitchFamily="34" charset="-34"/>
              </a:rPr>
              <a:t>	</a:t>
            </a:r>
            <a:endParaRPr lang="en-AU" sz="2000" dirty="0">
              <a:solidFill>
                <a:schemeClr val="accent5">
                  <a:lumMod val="60000"/>
                  <a:lumOff val="40000"/>
                </a:schemeClr>
              </a:solidFill>
              <a:latin typeface="Calibri" pitchFamily="34" charset="0"/>
              <a:cs typeface="Browallia New" pitchFamily="34" charset="-34"/>
            </a:endParaRPr>
          </a:p>
        </p:txBody>
      </p:sp>
      <p:pic>
        <p:nvPicPr>
          <p:cNvPr id="8196" name="Picture 3" descr="baan4.jpg"/>
          <p:cNvPicPr>
            <a:picLocks noChangeAspect="1"/>
          </p:cNvPicPr>
          <p:nvPr/>
        </p:nvPicPr>
        <p:blipFill>
          <a:blip r:embed="rId3" cstate="print"/>
          <a:srcRect/>
          <a:stretch>
            <a:fillRect/>
          </a:stretch>
        </p:blipFill>
        <p:spPr bwMode="auto">
          <a:xfrm>
            <a:off x="1043831" y="2204864"/>
            <a:ext cx="2520057" cy="3970076"/>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a:defRPr/>
            </a:pPr>
            <a:fld id="{035A48DA-C354-4B41-B0F5-EF8C67854656}" type="slidenum">
              <a:rPr lang="en-AU" smtClean="0"/>
              <a:pPr>
                <a:defRPr/>
              </a:pPr>
              <a:t>1</a:t>
            </a:fld>
            <a:endParaRPr lang="en-AU"/>
          </a:p>
        </p:txBody>
      </p:sp>
    </p:spTree>
    <p:extLst>
      <p:ext uri="{BB962C8B-B14F-4D97-AF65-F5344CB8AC3E}">
        <p14:creationId xmlns:p14="http://schemas.microsoft.com/office/powerpoint/2010/main" val="3663199233"/>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Content Placeholder 3" descr="4seasons hotel.jpg"/>
          <p:cNvPicPr>
            <a:picLocks noGrp="1" noChangeAspect="1"/>
          </p:cNvPicPr>
          <p:nvPr>
            <p:ph idx="4294967295"/>
          </p:nvPr>
        </p:nvPicPr>
        <p:blipFill>
          <a:blip r:embed="rId3" cstate="print"/>
          <a:srcRect/>
          <a:stretch>
            <a:fillRect/>
          </a:stretch>
        </p:blipFill>
        <p:spPr>
          <a:xfrm>
            <a:off x="4535809" y="4077072"/>
            <a:ext cx="4284663" cy="2447925"/>
          </a:xfrm>
        </p:spPr>
      </p:pic>
      <p:pic>
        <p:nvPicPr>
          <p:cNvPr id="10243" name="Picture 6" descr="sufficiency economy.jpg"/>
          <p:cNvPicPr>
            <a:picLocks noChangeAspect="1"/>
          </p:cNvPicPr>
          <p:nvPr/>
        </p:nvPicPr>
        <p:blipFill>
          <a:blip r:embed="rId4" cstate="print"/>
          <a:srcRect/>
          <a:stretch>
            <a:fillRect/>
          </a:stretch>
        </p:blipFill>
        <p:spPr bwMode="auto">
          <a:xfrm>
            <a:off x="539750" y="1196752"/>
            <a:ext cx="4070350" cy="2643411"/>
          </a:xfrm>
          <a:prstGeom prst="rect">
            <a:avLst/>
          </a:prstGeom>
          <a:noFill/>
          <a:ln w="9525">
            <a:noFill/>
            <a:miter lim="800000"/>
            <a:headEnd/>
            <a:tailEnd/>
          </a:ln>
        </p:spPr>
      </p:pic>
      <p:pic>
        <p:nvPicPr>
          <p:cNvPr id="10244" name="Picture 5" descr="kati.jpg"/>
          <p:cNvPicPr>
            <a:picLocks noChangeAspect="1"/>
          </p:cNvPicPr>
          <p:nvPr/>
        </p:nvPicPr>
        <p:blipFill>
          <a:blip r:embed="rId5" cstate="print"/>
          <a:srcRect/>
          <a:stretch>
            <a:fillRect/>
          </a:stretch>
        </p:blipFill>
        <p:spPr bwMode="auto">
          <a:xfrm>
            <a:off x="2843809" y="3501008"/>
            <a:ext cx="2235700" cy="3284984"/>
          </a:xfrm>
          <a:prstGeom prst="rect">
            <a:avLst/>
          </a:prstGeom>
          <a:noFill/>
          <a:ln w="9525">
            <a:noFill/>
            <a:miter lim="800000"/>
            <a:headEnd/>
            <a:tailEnd/>
          </a:ln>
        </p:spPr>
      </p:pic>
      <p:pic>
        <p:nvPicPr>
          <p:cNvPr id="10246" name="Picture 4" descr="a8010457-1-144x200.jpg"/>
          <p:cNvPicPr>
            <a:picLocks noChangeAspect="1"/>
          </p:cNvPicPr>
          <p:nvPr/>
        </p:nvPicPr>
        <p:blipFill>
          <a:blip r:embed="rId6" cstate="print"/>
          <a:srcRect/>
          <a:stretch>
            <a:fillRect/>
          </a:stretch>
        </p:blipFill>
        <p:spPr bwMode="auto">
          <a:xfrm>
            <a:off x="539750" y="3501280"/>
            <a:ext cx="2232025" cy="3240088"/>
          </a:xfrm>
          <a:prstGeom prst="rect">
            <a:avLst/>
          </a:prstGeom>
          <a:noFill/>
          <a:ln w="9525">
            <a:noFill/>
            <a:miter lim="800000"/>
            <a:headEnd/>
            <a:tailEnd/>
          </a:ln>
        </p:spPr>
      </p:pic>
      <p:pic>
        <p:nvPicPr>
          <p:cNvPr id="10247" name="Content Placeholder 7" descr="มานะ มานี.jpg"/>
          <p:cNvPicPr>
            <a:picLocks noChangeAspect="1"/>
          </p:cNvPicPr>
          <p:nvPr/>
        </p:nvPicPr>
        <p:blipFill>
          <a:blip r:embed="rId7" cstate="print"/>
          <a:srcRect/>
          <a:stretch>
            <a:fillRect/>
          </a:stretch>
        </p:blipFill>
        <p:spPr bwMode="auto">
          <a:xfrm>
            <a:off x="4929386" y="1196975"/>
            <a:ext cx="3675062" cy="2682875"/>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pPr>
              <a:defRPr/>
            </a:pPr>
            <a:fld id="{035A48DA-C354-4B41-B0F5-EF8C67854656}" type="slidenum">
              <a:rPr lang="en-AU" smtClean="0"/>
              <a:pPr>
                <a:defRPr/>
              </a:pPr>
              <a:t>10</a:t>
            </a:fld>
            <a:endParaRPr lang="en-AU"/>
          </a:p>
        </p:txBody>
      </p:sp>
      <p:sp>
        <p:nvSpPr>
          <p:cNvPr id="9" name="Title 1"/>
          <p:cNvSpPr txBox="1">
            <a:spLocks/>
          </p:cNvSpPr>
          <p:nvPr/>
        </p:nvSpPr>
        <p:spPr>
          <a:xfrm>
            <a:off x="539552" y="332656"/>
            <a:ext cx="8064896" cy="864096"/>
          </a:xfrm>
          <a:prstGeom prst="rect">
            <a:avLst/>
          </a:prstGeom>
        </p:spPr>
        <p:style>
          <a:lnRef idx="3">
            <a:schemeClr val="lt1"/>
          </a:lnRef>
          <a:fillRef idx="1">
            <a:schemeClr val="accent5"/>
          </a:fillRef>
          <a:effectRef idx="1">
            <a:schemeClr val="accent5"/>
          </a:effectRef>
          <a:fontRef idx="minor">
            <a:schemeClr val="lt1"/>
          </a:fontRef>
        </p:style>
        <p:txBody>
          <a:bodyPr vert="horz" anchor="ctr">
            <a:noAutofit/>
          </a:bodyPr>
          <a:lstStyle/>
          <a:p>
            <a:pPr lvl="0" algn="ctr">
              <a:spcBef>
                <a:spcPts val="600"/>
              </a:spcBef>
              <a:defRPr/>
            </a:pPr>
            <a:r>
              <a:rPr lang="en-AU" sz="2400" dirty="0" smtClean="0">
                <a:latin typeface="Comic Sans MS" panose="030F0702030302020204" pitchFamily="66" charset="0"/>
              </a:rPr>
              <a:t>Representation of the Thai “countryside”</a:t>
            </a:r>
          </a:p>
          <a:p>
            <a:pPr lvl="0" algn="ctr">
              <a:spcBef>
                <a:spcPts val="600"/>
              </a:spcBef>
              <a:defRPr/>
            </a:pPr>
            <a:r>
              <a:rPr lang="zh-CN" altLang="en-US" sz="2400" spc="-100" dirty="0" smtClean="0">
                <a:solidFill>
                  <a:srgbClr val="002060"/>
                </a:solidFill>
                <a:latin typeface="Comic Sans MS" panose="030F0702030302020204" pitchFamily="66" charset="0"/>
                <a:ea typeface="+mj-ea"/>
                <a:cs typeface="Tahoma" pitchFamily="34" charset="0"/>
              </a:rPr>
              <a:t>泰国“乡村”的象征</a:t>
            </a:r>
            <a:endParaRPr kumimoji="0" lang="en-AU" sz="2400" i="0" u="none" strike="noStrike" kern="1200" cap="none" spc="-100" normalizeH="0" baseline="0" noProof="0" dirty="0" smtClean="0">
              <a:ln>
                <a:noFill/>
              </a:ln>
              <a:solidFill>
                <a:srgbClr val="002060"/>
              </a:solidFill>
              <a:effectLst/>
              <a:uLnTx/>
              <a:uFillTx/>
              <a:latin typeface="Comic Sans MS" pitchFamily="66" charset="0"/>
              <a:ea typeface="+mj-ea"/>
              <a:cs typeface="Tahoma" pitchFamily="34" charset="0"/>
            </a:endParaRPr>
          </a:p>
        </p:txBody>
      </p:sp>
    </p:spTree>
    <p:extLst>
      <p:ext uri="{BB962C8B-B14F-4D97-AF65-F5344CB8AC3E}">
        <p14:creationId xmlns:p14="http://schemas.microsoft.com/office/powerpoint/2010/main" val="223057236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035A48DA-C354-4B41-B0F5-EF8C67854656}" type="slidenum">
              <a:rPr lang="en-AU" smtClean="0">
                <a:solidFill>
                  <a:srgbClr val="D6ECFF"/>
                </a:solidFill>
              </a:rPr>
              <a:pPr>
                <a:defRPr/>
              </a:pPr>
              <a:t>11</a:t>
            </a:fld>
            <a:endParaRPr lang="en-AU">
              <a:solidFill>
                <a:srgbClr val="D6ECFF"/>
              </a:solidFill>
            </a:endParaRPr>
          </a:p>
        </p:txBody>
      </p:sp>
      <p:sp>
        <p:nvSpPr>
          <p:cNvPr id="9218" name="Title 1"/>
          <p:cNvSpPr>
            <a:spLocks noGrp="1"/>
          </p:cNvSpPr>
          <p:nvPr>
            <p:ph type="title" idx="4294967295"/>
          </p:nvPr>
        </p:nvSpPr>
        <p:spPr>
          <a:xfrm>
            <a:off x="179512" y="260350"/>
            <a:ext cx="8568951" cy="846510"/>
          </a:xfrm>
        </p:spPr>
        <p:style>
          <a:lnRef idx="2">
            <a:schemeClr val="accent5">
              <a:shade val="50000"/>
            </a:schemeClr>
          </a:lnRef>
          <a:fillRef idx="1">
            <a:schemeClr val="accent5"/>
          </a:fillRef>
          <a:effectRef idx="0">
            <a:schemeClr val="accent5"/>
          </a:effectRef>
          <a:fontRef idx="minor">
            <a:schemeClr val="lt1"/>
          </a:fontRef>
        </p:style>
        <p:txBody>
          <a:bodyPr/>
          <a:lstStyle/>
          <a:p>
            <a:pPr algn="ctr" fontAlgn="auto">
              <a:spcAft>
                <a:spcPts val="0"/>
              </a:spcAft>
              <a:defRPr/>
            </a:pPr>
            <a:r>
              <a:rPr lang="en-AU" sz="2400" dirty="0" smtClean="0">
                <a:solidFill>
                  <a:schemeClr val="tx1"/>
                </a:solidFill>
                <a:latin typeface="Comic Sans MS" pitchFamily="66" charset="0"/>
              </a:rPr>
              <a:t>In-migration: search for the countryside</a:t>
            </a:r>
            <a:br>
              <a:rPr lang="en-AU" sz="2400" dirty="0" smtClean="0">
                <a:solidFill>
                  <a:schemeClr val="tx1"/>
                </a:solidFill>
                <a:latin typeface="Comic Sans MS" pitchFamily="66" charset="0"/>
              </a:rPr>
            </a:br>
            <a:r>
              <a:rPr lang="zh-CN" altLang="en-US" sz="2400" dirty="0" smtClean="0">
                <a:solidFill>
                  <a:srgbClr val="002060"/>
                </a:solidFill>
                <a:latin typeface="+mj-ea"/>
                <a:ea typeface="+mj-ea"/>
              </a:rPr>
              <a:t>迁入：找寻田园牧歌式乡村</a:t>
            </a:r>
            <a:endParaRPr lang="en-AU" sz="2400" dirty="0" smtClean="0">
              <a:solidFill>
                <a:srgbClr val="002060"/>
              </a:solidFill>
              <a:latin typeface="+mj-ea"/>
              <a:ea typeface="+mj-ea"/>
            </a:endParaRPr>
          </a:p>
        </p:txBody>
      </p:sp>
      <p:pic>
        <p:nvPicPr>
          <p:cNvPr id="12" name="Picture 11" descr="IMG_1652.JPG"/>
          <p:cNvPicPr>
            <a:picLocks noChangeAspect="1"/>
          </p:cNvPicPr>
          <p:nvPr/>
        </p:nvPicPr>
        <p:blipFill>
          <a:blip r:embed="rId3" cstate="print"/>
          <a:srcRect l="15350" r="5901" b="21650"/>
          <a:stretch>
            <a:fillRect/>
          </a:stretch>
        </p:blipFill>
        <p:spPr>
          <a:xfrm>
            <a:off x="1029996" y="1106860"/>
            <a:ext cx="4478108" cy="3341551"/>
          </a:xfrm>
          <a:prstGeom prst="rect">
            <a:avLst/>
          </a:prstGeom>
        </p:spPr>
      </p:pic>
      <p:pic>
        <p:nvPicPr>
          <p:cNvPr id="10" name="Picture 5" descr="1008_NongKhwai 058.jpg"/>
          <p:cNvPicPr>
            <a:picLocks noChangeAspect="1"/>
          </p:cNvPicPr>
          <p:nvPr/>
        </p:nvPicPr>
        <p:blipFill>
          <a:blip r:embed="rId4" cstate="print"/>
          <a:srcRect/>
          <a:stretch>
            <a:fillRect/>
          </a:stretch>
        </p:blipFill>
        <p:spPr bwMode="auto">
          <a:xfrm>
            <a:off x="4352641" y="4037684"/>
            <a:ext cx="3919077" cy="2602377"/>
          </a:xfrm>
          <a:prstGeom prst="rect">
            <a:avLst/>
          </a:prstGeom>
          <a:noFill/>
          <a:ln w="9525">
            <a:noFill/>
            <a:miter lim="800000"/>
            <a:headEnd/>
            <a:tailEnd/>
          </a:ln>
        </p:spPr>
      </p:pic>
      <p:pic>
        <p:nvPicPr>
          <p:cNvPr id="12292"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16025" b="8219"/>
          <a:stretch/>
        </p:blipFill>
        <p:spPr bwMode="auto">
          <a:xfrm>
            <a:off x="205267" y="4413387"/>
            <a:ext cx="3919077" cy="2226674"/>
          </a:xfrm>
          <a:prstGeom prst="rect">
            <a:avLst/>
          </a:prstGeom>
          <a:noFill/>
          <a:ln w="9525">
            <a:noFill/>
            <a:miter lim="800000"/>
            <a:headEnd/>
            <a:tailEnd/>
          </a:ln>
        </p:spPr>
      </p:pic>
    </p:spTree>
    <p:extLst>
      <p:ext uri="{BB962C8B-B14F-4D97-AF65-F5344CB8AC3E}">
        <p14:creationId xmlns:p14="http://schemas.microsoft.com/office/powerpoint/2010/main" val="91273135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pPr>
              <a:defRPr/>
            </a:pPr>
            <a:fld id="{035A48DA-C354-4B41-B0F5-EF8C67854656}" type="slidenum">
              <a:rPr lang="en-AU" smtClean="0"/>
              <a:pPr>
                <a:defRPr/>
              </a:pPr>
              <a:t>12</a:t>
            </a:fld>
            <a:endParaRPr lang="en-AU"/>
          </a:p>
        </p:txBody>
      </p:sp>
      <p:sp>
        <p:nvSpPr>
          <p:cNvPr id="5122" name="Title 1"/>
          <p:cNvSpPr>
            <a:spLocks noGrp="1"/>
          </p:cNvSpPr>
          <p:nvPr>
            <p:ph type="title" idx="4294967295"/>
          </p:nvPr>
        </p:nvSpPr>
        <p:spPr>
          <a:xfrm>
            <a:off x="467544" y="188913"/>
            <a:ext cx="8208962" cy="935831"/>
          </a:xfrm>
        </p:spPr>
        <p:style>
          <a:lnRef idx="2">
            <a:schemeClr val="accent5">
              <a:shade val="50000"/>
            </a:schemeClr>
          </a:lnRef>
          <a:fillRef idx="1">
            <a:schemeClr val="accent5"/>
          </a:fillRef>
          <a:effectRef idx="0">
            <a:schemeClr val="accent5"/>
          </a:effectRef>
          <a:fontRef idx="minor">
            <a:schemeClr val="lt1"/>
          </a:fontRef>
        </p:style>
        <p:txBody>
          <a:bodyPr vert="horz" anchor="t">
            <a:noAutofit/>
          </a:bodyPr>
          <a:lstStyle/>
          <a:p>
            <a:pPr algn="ctr" fontAlgn="auto">
              <a:spcAft>
                <a:spcPts val="0"/>
              </a:spcAft>
            </a:pPr>
            <a:r>
              <a:rPr lang="en-AU" sz="2800" dirty="0">
                <a:solidFill>
                  <a:schemeClr val="tx1"/>
                </a:solidFill>
                <a:latin typeface="Comic Sans MS" pitchFamily="66" charset="0"/>
              </a:rPr>
              <a:t>Understanding class and rural-urban </a:t>
            </a:r>
            <a:r>
              <a:rPr lang="en-AU" sz="2800" dirty="0" smtClean="0">
                <a:solidFill>
                  <a:schemeClr val="tx1"/>
                </a:solidFill>
                <a:latin typeface="Comic Sans MS" pitchFamily="66" charset="0"/>
              </a:rPr>
              <a:t>interaction</a:t>
            </a:r>
            <a:br>
              <a:rPr lang="en-AU" sz="2800" dirty="0" smtClean="0">
                <a:solidFill>
                  <a:schemeClr val="tx1"/>
                </a:solidFill>
                <a:latin typeface="Comic Sans MS" pitchFamily="66" charset="0"/>
              </a:rPr>
            </a:br>
            <a:r>
              <a:rPr lang="zh-CN" altLang="en-US" sz="2800" dirty="0" smtClean="0">
                <a:solidFill>
                  <a:srgbClr val="002060"/>
                </a:solidFill>
                <a:latin typeface="+mj-ea"/>
                <a:ea typeface="+mj-ea"/>
              </a:rPr>
              <a:t>理解阶级和城乡互动</a:t>
            </a:r>
            <a:endParaRPr lang="th-TH" sz="2800" dirty="0">
              <a:solidFill>
                <a:srgbClr val="002060"/>
              </a:solidFill>
              <a:latin typeface="+mj-ea"/>
              <a:ea typeface="+mj-ea"/>
            </a:endParaRPr>
          </a:p>
        </p:txBody>
      </p:sp>
      <p:pic>
        <p:nvPicPr>
          <p:cNvPr id="10245" name="Content Placeholder 3" descr="4seasons hotel.jpg"/>
          <p:cNvPicPr>
            <a:picLocks noGrp="1" noChangeAspect="1"/>
          </p:cNvPicPr>
          <p:nvPr>
            <p:ph idx="4294967295"/>
          </p:nvPr>
        </p:nvPicPr>
        <p:blipFill>
          <a:blip r:embed="rId4" cstate="print"/>
          <a:srcRect/>
          <a:stretch>
            <a:fillRect/>
          </a:stretch>
        </p:blipFill>
        <p:spPr>
          <a:xfrm>
            <a:off x="71448" y="4360159"/>
            <a:ext cx="4284663" cy="2447925"/>
          </a:xfrm>
        </p:spPr>
      </p:pic>
      <p:pic>
        <p:nvPicPr>
          <p:cNvPr id="10243"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479016" y="1443626"/>
            <a:ext cx="3496124" cy="2643411"/>
          </a:xfrm>
          <a:prstGeom prst="rect">
            <a:avLst/>
          </a:prstGeom>
          <a:noFill/>
          <a:ln w="9525">
            <a:noFill/>
            <a:miter lim="800000"/>
            <a:headEnd/>
            <a:tailEnd/>
          </a:ln>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82066" y="1733065"/>
            <a:ext cx="4294440" cy="2862960"/>
          </a:xfrm>
          <a:prstGeom prst="rect">
            <a:avLst/>
          </a:prstGeom>
        </p:spPr>
      </p:pic>
      <p:graphicFrame>
        <p:nvGraphicFramePr>
          <p:cNvPr id="6" name="表格 5"/>
          <p:cNvGraphicFramePr>
            <a:graphicFrameLocks noGrp="1"/>
          </p:cNvGraphicFramePr>
          <p:nvPr>
            <p:extLst>
              <p:ext uri="{D42A27DB-BD31-4B8C-83A1-F6EECF244321}">
                <p14:modId xmlns:p14="http://schemas.microsoft.com/office/powerpoint/2010/main" val="1314095155"/>
              </p:ext>
            </p:extLst>
          </p:nvPr>
        </p:nvGraphicFramePr>
        <p:xfrm>
          <a:off x="4382066" y="4869160"/>
          <a:ext cx="4294440" cy="1635133"/>
        </p:xfrm>
        <a:graphic>
          <a:graphicData uri="http://schemas.openxmlformats.org/drawingml/2006/table">
            <a:tbl>
              <a:tblPr firstRow="1" bandRow="1">
                <a:tableStyleId>{2D5ABB26-0587-4C30-8999-92F81FD0307C}</a:tableStyleId>
              </a:tblPr>
              <a:tblGrid>
                <a:gridCol w="2206158">
                  <a:extLst>
                    <a:ext uri="{9D8B030D-6E8A-4147-A177-3AD203B41FA5}">
                      <a16:colId xmlns:a16="http://schemas.microsoft.com/office/drawing/2014/main" val="940204662"/>
                    </a:ext>
                  </a:extLst>
                </a:gridCol>
                <a:gridCol w="2088282">
                  <a:extLst>
                    <a:ext uri="{9D8B030D-6E8A-4147-A177-3AD203B41FA5}">
                      <a16:colId xmlns:a16="http://schemas.microsoft.com/office/drawing/2014/main" val="3435518151"/>
                    </a:ext>
                  </a:extLst>
                </a:gridCol>
              </a:tblGrid>
              <a:tr h="627987">
                <a:tc>
                  <a:txBody>
                    <a:bodyPr/>
                    <a:lstStyle/>
                    <a:p>
                      <a:pPr marL="285750" indent="-285750">
                        <a:buClr>
                          <a:schemeClr val="tx2">
                            <a:lumMod val="50000"/>
                          </a:schemeClr>
                        </a:buClr>
                        <a:buFontTx/>
                        <a:buChar char="□"/>
                      </a:pPr>
                      <a:r>
                        <a:rPr lang="en-AU" altLang="zh-CN" sz="1600" dirty="0" err="1" smtClean="0">
                          <a:latin typeface="+mj-ea"/>
                          <a:ea typeface="+mj-ea"/>
                        </a:rPr>
                        <a:t>Kampung</a:t>
                      </a:r>
                      <a:r>
                        <a:rPr lang="en-AU" altLang="zh-CN" sz="1600" dirty="0" smtClean="0">
                          <a:latin typeface="+mj-ea"/>
                          <a:ea typeface="+mj-ea"/>
                        </a:rPr>
                        <a:t> in Malaysia </a:t>
                      </a:r>
                      <a:r>
                        <a:rPr lang="zh-CN" altLang="en-US" sz="1600" dirty="0" smtClean="0">
                          <a:latin typeface="+mj-ea"/>
                          <a:ea typeface="+mj-ea"/>
                        </a:rPr>
                        <a:t>甘榜（传统）村落，马来西亚</a:t>
                      </a:r>
                      <a:endParaRPr lang="en-AU" altLang="zh-CN" sz="1600" dirty="0" smtClean="0">
                        <a:latin typeface="+mj-ea"/>
                        <a:ea typeface="+mj-ea"/>
                      </a:endParaRPr>
                    </a:p>
                  </a:txBody>
                  <a:tcPr/>
                </a:tc>
                <a:tc>
                  <a:txBody>
                    <a:bodyPr/>
                    <a:lstStyle/>
                    <a:p>
                      <a:pPr marL="285750" marR="0" indent="-285750" algn="l" defTabSz="914400" rtl="0" eaLnBrk="1" fontAlgn="auto" latinLnBrk="0" hangingPunct="1">
                        <a:lnSpc>
                          <a:spcPct val="100000"/>
                        </a:lnSpc>
                        <a:spcBef>
                          <a:spcPts val="0"/>
                        </a:spcBef>
                        <a:spcAft>
                          <a:spcPts val="0"/>
                        </a:spcAft>
                        <a:buClr>
                          <a:srgbClr val="FF0000"/>
                        </a:buClr>
                        <a:buSzTx/>
                        <a:buFontTx/>
                        <a:buChar char="▲"/>
                        <a:tabLst/>
                        <a:defRPr/>
                      </a:pPr>
                      <a:r>
                        <a:rPr lang="en-AU" altLang="zh-CN" sz="1600" dirty="0" err="1" smtClean="0">
                          <a:latin typeface="+mj-ea"/>
                          <a:ea typeface="+mj-ea"/>
                        </a:rPr>
                        <a:t>Bavi</a:t>
                      </a:r>
                      <a:r>
                        <a:rPr lang="en-AU" altLang="zh-CN" sz="1600" dirty="0" smtClean="0">
                          <a:latin typeface="+mj-ea"/>
                          <a:ea typeface="+mj-ea"/>
                        </a:rPr>
                        <a:t> in Hanoi, Vietnam </a:t>
                      </a:r>
                      <a:r>
                        <a:rPr lang="zh-CN" altLang="en-US" sz="1600" dirty="0" smtClean="0">
                          <a:latin typeface="+mj-ea"/>
                          <a:ea typeface="+mj-ea"/>
                        </a:rPr>
                        <a:t>巴威，越南河内</a:t>
                      </a:r>
                      <a:endParaRPr lang="en-AU" altLang="zh-CN" sz="1600" dirty="0" smtClean="0">
                        <a:latin typeface="+mj-ea"/>
                        <a:ea typeface="+mj-ea"/>
                      </a:endParaRPr>
                    </a:p>
                  </a:txBody>
                  <a:tcPr/>
                </a:tc>
                <a:extLst>
                  <a:ext uri="{0D108BD9-81ED-4DB2-BD59-A6C34878D82A}">
                    <a16:rowId xmlns:a16="http://schemas.microsoft.com/office/drawing/2014/main" val="2894514874"/>
                  </a:ext>
                </a:extLst>
              </a:tr>
              <a:tr h="812173">
                <a:tc>
                  <a:txBody>
                    <a:bodyPr/>
                    <a:lstStyle/>
                    <a:p>
                      <a:pPr marL="285750" indent="-285750">
                        <a:buClr>
                          <a:srgbClr val="FF0000"/>
                        </a:buClr>
                        <a:buFontTx/>
                        <a:buChar char="◄"/>
                      </a:pPr>
                      <a:r>
                        <a:rPr lang="en-US" altLang="zh-CN" sz="1600" dirty="0" smtClean="0">
                          <a:latin typeface="+mj-ea"/>
                          <a:ea typeface="+mj-ea"/>
                        </a:rPr>
                        <a:t>Chiang Mai, Thailand </a:t>
                      </a:r>
                      <a:r>
                        <a:rPr lang="zh-CN" altLang="en-US" sz="1600" dirty="0" smtClean="0">
                          <a:latin typeface="+mj-ea"/>
                          <a:ea typeface="+mj-ea"/>
                        </a:rPr>
                        <a:t>泰国清迈</a:t>
                      </a:r>
                    </a:p>
                  </a:txBody>
                  <a:tcPr/>
                </a:tc>
                <a:tc>
                  <a:txBody>
                    <a:bodyPr/>
                    <a:lstStyle/>
                    <a:p>
                      <a:endParaRPr lang="zh-CN" altLang="en-US" sz="1600" dirty="0">
                        <a:latin typeface="+mj-ea"/>
                        <a:ea typeface="+mj-ea"/>
                      </a:endParaRPr>
                    </a:p>
                  </a:txBody>
                  <a:tcPr/>
                </a:tc>
                <a:extLst>
                  <a:ext uri="{0D108BD9-81ED-4DB2-BD59-A6C34878D82A}">
                    <a16:rowId xmlns:a16="http://schemas.microsoft.com/office/drawing/2014/main" val="412939747"/>
                  </a:ext>
                </a:extLst>
              </a:tr>
            </a:tbl>
          </a:graphicData>
        </a:graphic>
      </p:graphicFrame>
    </p:spTree>
    <p:extLst>
      <p:ext uri="{BB962C8B-B14F-4D97-AF65-F5344CB8AC3E}">
        <p14:creationId xmlns:p14="http://schemas.microsoft.com/office/powerpoint/2010/main" val="2505717775"/>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9552" y="188640"/>
            <a:ext cx="8064896" cy="1152128"/>
          </a:xfrm>
          <a:prstGeom prst="rect">
            <a:avLst/>
          </a:prstGeom>
        </p:spPr>
        <p:style>
          <a:lnRef idx="3">
            <a:schemeClr val="lt1"/>
          </a:lnRef>
          <a:fillRef idx="1">
            <a:schemeClr val="accent6"/>
          </a:fillRef>
          <a:effectRef idx="1">
            <a:schemeClr val="accent6"/>
          </a:effectRef>
          <a:fontRef idx="minor">
            <a:schemeClr val="lt1"/>
          </a:fontRef>
        </p:style>
        <p:txBody>
          <a:bodyPr vert="horz" anchor="ctr">
            <a:noAutofit/>
          </a:bodyPr>
          <a:lstStyle/>
          <a:p>
            <a:pPr lvl="0" algn="ctr">
              <a:spcBef>
                <a:spcPts val="600"/>
              </a:spcBef>
              <a:defRPr/>
            </a:pPr>
            <a:r>
              <a:rPr lang="en-AU" sz="2800" dirty="0">
                <a:latin typeface="Comic Sans MS" panose="030F0702030302020204" pitchFamily="66" charset="0"/>
              </a:rPr>
              <a:t>Study of class in </a:t>
            </a:r>
            <a:r>
              <a:rPr lang="en-AU" sz="2800" dirty="0" smtClean="0">
                <a:latin typeface="Comic Sans MS" panose="030F0702030302020204" pitchFamily="66" charset="0"/>
              </a:rPr>
              <a:t>a changing context</a:t>
            </a:r>
          </a:p>
          <a:p>
            <a:pPr lvl="0" algn="ctr">
              <a:spcBef>
                <a:spcPts val="600"/>
              </a:spcBef>
              <a:defRPr/>
            </a:pPr>
            <a:r>
              <a:rPr kumimoji="0" lang="zh-CN" altLang="en-US" sz="2800" i="0" u="none" strike="noStrike" kern="1200" cap="none" spc="-100" normalizeH="0" baseline="0" noProof="0" dirty="0" smtClean="0">
                <a:ln>
                  <a:noFill/>
                </a:ln>
                <a:solidFill>
                  <a:schemeClr val="tx1"/>
                </a:solidFill>
                <a:effectLst/>
                <a:uLnTx/>
                <a:uFillTx/>
                <a:latin typeface="Comic Sans MS" panose="030F0702030302020204" pitchFamily="66" charset="0"/>
                <a:ea typeface="+mj-ea"/>
                <a:cs typeface="Tahoma" pitchFamily="34" charset="0"/>
              </a:rPr>
              <a:t>变迁</a:t>
            </a:r>
            <a:r>
              <a:rPr lang="zh-CN" altLang="en-US" sz="2800" spc="-100" noProof="0" dirty="0">
                <a:solidFill>
                  <a:schemeClr val="tx1"/>
                </a:solidFill>
                <a:latin typeface="Comic Sans MS" panose="030F0702030302020204" pitchFamily="66" charset="0"/>
                <a:ea typeface="+mj-ea"/>
                <a:cs typeface="Tahoma" pitchFamily="34" charset="0"/>
              </a:rPr>
              <a:t>环境</a:t>
            </a:r>
            <a:r>
              <a:rPr kumimoji="0" lang="zh-CN" altLang="en-US" sz="2800" i="0" u="none" strike="noStrike" kern="1200" cap="none" spc="-100" normalizeH="0" baseline="0" noProof="0" dirty="0" smtClean="0">
                <a:ln>
                  <a:noFill/>
                </a:ln>
                <a:solidFill>
                  <a:schemeClr val="tx1"/>
                </a:solidFill>
                <a:effectLst/>
                <a:uLnTx/>
                <a:uFillTx/>
                <a:latin typeface="Comic Sans MS" panose="030F0702030302020204" pitchFamily="66" charset="0"/>
                <a:ea typeface="+mj-ea"/>
                <a:cs typeface="Tahoma" pitchFamily="34" charset="0"/>
              </a:rPr>
              <a:t>中的阶级研究</a:t>
            </a:r>
            <a:endParaRPr kumimoji="0" lang="en-AU" sz="2800" i="0" u="none" strike="noStrike" kern="1200" cap="none" spc="-100" normalizeH="0" baseline="0" noProof="0" dirty="0" smtClean="0">
              <a:ln>
                <a:noFill/>
              </a:ln>
              <a:solidFill>
                <a:schemeClr val="tx1"/>
              </a:solidFill>
              <a:effectLst/>
              <a:uLnTx/>
              <a:uFillTx/>
              <a:latin typeface="Comic Sans MS" pitchFamily="66" charset="0"/>
              <a:ea typeface="+mj-ea"/>
              <a:cs typeface="Tahoma" pitchFamily="34" charset="0"/>
            </a:endParaRPr>
          </a:p>
        </p:txBody>
      </p:sp>
      <p:sp>
        <p:nvSpPr>
          <p:cNvPr id="12" name="Slide Number Placeholder 11"/>
          <p:cNvSpPr>
            <a:spLocks noGrp="1"/>
          </p:cNvSpPr>
          <p:nvPr>
            <p:ph type="sldNum" sz="quarter" idx="12"/>
          </p:nvPr>
        </p:nvSpPr>
        <p:spPr/>
        <p:txBody>
          <a:bodyPr/>
          <a:lstStyle/>
          <a:p>
            <a:pPr>
              <a:defRPr/>
            </a:pPr>
            <a:fld id="{035A48DA-C354-4B41-B0F5-EF8C67854656}" type="slidenum">
              <a:rPr lang="en-AU" smtClean="0"/>
              <a:pPr>
                <a:defRPr/>
              </a:pPr>
              <a:t>13</a:t>
            </a:fld>
            <a:endParaRPr lang="en-AU"/>
          </a:p>
        </p:txBody>
      </p:sp>
      <p:pic>
        <p:nvPicPr>
          <p:cNvPr id="9"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2041525"/>
            <a:ext cx="6095999" cy="4057649"/>
          </a:xfrm>
          <a:prstGeom prst="rect">
            <a:avLst/>
          </a:prstGeom>
        </p:spPr>
      </p:pic>
    </p:spTree>
    <p:extLst>
      <p:ext uri="{BB962C8B-B14F-4D97-AF65-F5344CB8AC3E}">
        <p14:creationId xmlns:p14="http://schemas.microsoft.com/office/powerpoint/2010/main" val="415112728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idx="4294967295"/>
          </p:nvPr>
        </p:nvSpPr>
        <p:spPr>
          <a:xfrm>
            <a:off x="539552" y="116632"/>
            <a:ext cx="8208912" cy="962408"/>
          </a:xfrm>
        </p:spPr>
        <p:style>
          <a:lnRef idx="2">
            <a:schemeClr val="accent6">
              <a:shade val="50000"/>
            </a:schemeClr>
          </a:lnRef>
          <a:fillRef idx="1">
            <a:schemeClr val="accent6"/>
          </a:fillRef>
          <a:effectRef idx="0">
            <a:schemeClr val="accent6"/>
          </a:effectRef>
          <a:fontRef idx="minor">
            <a:schemeClr val="lt1"/>
          </a:fontRef>
        </p:style>
        <p:txBody>
          <a:bodyPr/>
          <a:lstStyle/>
          <a:p>
            <a:pPr marL="360363" indent="-360363" algn="ctr">
              <a:spcBef>
                <a:spcPts val="0"/>
              </a:spcBef>
            </a:pPr>
            <a:r>
              <a:rPr lang="en-AU" sz="2400" dirty="0" smtClean="0">
                <a:solidFill>
                  <a:schemeClr val="tx2"/>
                </a:solidFill>
                <a:latin typeface="Comic Sans MS" pitchFamily="66" charset="0"/>
                <a:cs typeface="Tahoma" pitchFamily="34" charset="0"/>
              </a:rPr>
              <a:t>Uses </a:t>
            </a:r>
            <a:r>
              <a:rPr lang="en-AU" sz="2400" dirty="0">
                <a:solidFill>
                  <a:schemeClr val="tx2"/>
                </a:solidFill>
                <a:latin typeface="Comic Sans MS" pitchFamily="66" charset="0"/>
                <a:cs typeface="Tahoma" pitchFamily="34" charset="0"/>
              </a:rPr>
              <a:t>of </a:t>
            </a:r>
            <a:r>
              <a:rPr lang="en-AU" sz="2400" dirty="0" smtClean="0">
                <a:solidFill>
                  <a:schemeClr val="tx2"/>
                </a:solidFill>
                <a:latin typeface="Comic Sans MS" pitchFamily="66" charset="0"/>
                <a:cs typeface="Tahoma" pitchFamily="34" charset="0"/>
              </a:rPr>
              <a:t>labour in farming activities</a:t>
            </a:r>
            <a:br>
              <a:rPr lang="en-AU" sz="2400" dirty="0" smtClean="0">
                <a:solidFill>
                  <a:schemeClr val="tx2"/>
                </a:solidFill>
                <a:latin typeface="Comic Sans MS" pitchFamily="66" charset="0"/>
                <a:cs typeface="Tahoma" pitchFamily="34" charset="0"/>
              </a:rPr>
            </a:br>
            <a:r>
              <a:rPr lang="zh-CN" altLang="en-US" sz="2400" dirty="0" smtClean="0">
                <a:solidFill>
                  <a:srgbClr val="002060"/>
                </a:solidFill>
                <a:latin typeface="+mj-ea"/>
                <a:ea typeface="+mj-ea"/>
                <a:cs typeface="Tahoma" pitchFamily="34" charset="0"/>
              </a:rPr>
              <a:t>农耕活动中的劳动力使用</a:t>
            </a:r>
            <a:endParaRPr lang="th-TH" sz="2400" dirty="0">
              <a:solidFill>
                <a:srgbClr val="002060"/>
              </a:solidFill>
              <a:latin typeface="+mj-ea"/>
              <a:ea typeface="+mj-ea"/>
            </a:endParaRPr>
          </a:p>
        </p:txBody>
      </p:sp>
      <p:pic>
        <p:nvPicPr>
          <p:cNvPr id="10245"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635562" y="1026638"/>
            <a:ext cx="3936438" cy="2952328"/>
          </a:xfrm>
        </p:spPr>
      </p:pic>
      <p:sp>
        <p:nvSpPr>
          <p:cNvPr id="8" name="Slide Number Placeholder 7"/>
          <p:cNvSpPr>
            <a:spLocks noGrp="1"/>
          </p:cNvSpPr>
          <p:nvPr>
            <p:ph type="sldNum" sz="quarter" idx="12"/>
          </p:nvPr>
        </p:nvSpPr>
        <p:spPr/>
        <p:txBody>
          <a:bodyPr/>
          <a:lstStyle/>
          <a:p>
            <a:pPr>
              <a:defRPr/>
            </a:pPr>
            <a:fld id="{035A48DA-C354-4B41-B0F5-EF8C67854656}" type="slidenum">
              <a:rPr lang="en-AU" smtClean="0">
                <a:solidFill>
                  <a:srgbClr val="D6ECFF"/>
                </a:solidFill>
              </a:rPr>
              <a:pPr>
                <a:defRPr/>
              </a:pPr>
              <a:t>14</a:t>
            </a:fld>
            <a:endParaRPr lang="en-AU">
              <a:solidFill>
                <a:srgbClr val="D6ECFF"/>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552" y="3933056"/>
            <a:ext cx="4131774" cy="2730615"/>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2456" r="5093" b="2456"/>
          <a:stretch/>
        </p:blipFill>
        <p:spPr>
          <a:xfrm>
            <a:off x="4871678" y="1042374"/>
            <a:ext cx="3960440" cy="2976030"/>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t="-6090" b="22429"/>
          <a:stretch/>
        </p:blipFill>
        <p:spPr>
          <a:xfrm>
            <a:off x="4572000" y="3789040"/>
            <a:ext cx="4460470" cy="2798742"/>
          </a:xfrm>
          <a:prstGeom prst="rect">
            <a:avLst/>
          </a:prstGeom>
        </p:spPr>
      </p:pic>
    </p:spTree>
    <p:extLst>
      <p:ext uri="{BB962C8B-B14F-4D97-AF65-F5344CB8AC3E}">
        <p14:creationId xmlns:p14="http://schemas.microsoft.com/office/powerpoint/2010/main" val="9189090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5" descr="P1010040.JPG"/>
          <p:cNvPicPr>
            <a:picLocks noChangeAspect="1"/>
          </p:cNvPicPr>
          <p:nvPr/>
        </p:nvPicPr>
        <p:blipFill>
          <a:blip r:embed="rId3" cstate="print"/>
          <a:srcRect/>
          <a:stretch>
            <a:fillRect/>
          </a:stretch>
        </p:blipFill>
        <p:spPr bwMode="auto">
          <a:xfrm>
            <a:off x="179512" y="3825044"/>
            <a:ext cx="3888432" cy="2916324"/>
          </a:xfrm>
          <a:prstGeom prst="rect">
            <a:avLst/>
          </a:prstGeom>
          <a:noFill/>
          <a:ln w="9525">
            <a:noFill/>
            <a:miter lim="800000"/>
            <a:headEnd/>
            <a:tailEnd/>
          </a:ln>
        </p:spPr>
      </p:pic>
      <p:sp>
        <p:nvSpPr>
          <p:cNvPr id="9218" name="Title 1"/>
          <p:cNvSpPr>
            <a:spLocks noGrp="1"/>
          </p:cNvSpPr>
          <p:nvPr>
            <p:ph type="title" idx="4294967295"/>
          </p:nvPr>
        </p:nvSpPr>
        <p:spPr>
          <a:xfrm>
            <a:off x="610815" y="260350"/>
            <a:ext cx="7921625" cy="892086"/>
          </a:xfrm>
        </p:spPr>
        <p:style>
          <a:lnRef idx="2">
            <a:schemeClr val="accent6">
              <a:shade val="50000"/>
            </a:schemeClr>
          </a:lnRef>
          <a:fillRef idx="1">
            <a:schemeClr val="accent6"/>
          </a:fillRef>
          <a:effectRef idx="0">
            <a:schemeClr val="accent6"/>
          </a:effectRef>
          <a:fontRef idx="minor">
            <a:schemeClr val="lt1"/>
          </a:fontRef>
        </p:style>
        <p:txBody>
          <a:bodyPr/>
          <a:lstStyle/>
          <a:p>
            <a:pPr marL="360363" indent="-360363" algn="ctr">
              <a:spcBef>
                <a:spcPts val="0"/>
              </a:spcBef>
              <a:defRPr/>
            </a:pPr>
            <a:r>
              <a:rPr lang="en-AU" sz="2400" dirty="0">
                <a:solidFill>
                  <a:schemeClr val="tx2"/>
                </a:solidFill>
                <a:latin typeface="Comic Sans MS" pitchFamily="66" charset="0"/>
                <a:cs typeface="Tahoma" pitchFamily="34" charset="0"/>
              </a:rPr>
              <a:t>Class mobility from within</a:t>
            </a:r>
            <a:br>
              <a:rPr lang="en-AU" sz="2400" dirty="0">
                <a:solidFill>
                  <a:schemeClr val="tx2"/>
                </a:solidFill>
                <a:latin typeface="Comic Sans MS" pitchFamily="66" charset="0"/>
                <a:cs typeface="Tahoma" pitchFamily="34" charset="0"/>
              </a:rPr>
            </a:br>
            <a:r>
              <a:rPr lang="zh-CN" altLang="en-US" sz="2400" dirty="0">
                <a:solidFill>
                  <a:srgbClr val="002060"/>
                </a:solidFill>
                <a:latin typeface="+mj-ea"/>
                <a:ea typeface="+mj-ea"/>
                <a:cs typeface="Tahoma" pitchFamily="34" charset="0"/>
              </a:rPr>
              <a:t>社区</a:t>
            </a:r>
            <a:r>
              <a:rPr lang="zh-CN" altLang="en-US" sz="2400" dirty="0" smtClean="0">
                <a:solidFill>
                  <a:srgbClr val="002060"/>
                </a:solidFill>
                <a:latin typeface="+mj-ea"/>
                <a:ea typeface="+mj-ea"/>
                <a:cs typeface="Tahoma" pitchFamily="34" charset="0"/>
              </a:rPr>
              <a:t>内部</a:t>
            </a:r>
            <a:r>
              <a:rPr lang="zh-CN" altLang="en-US" sz="2400" dirty="0">
                <a:solidFill>
                  <a:srgbClr val="002060"/>
                </a:solidFill>
                <a:latin typeface="+mj-ea"/>
                <a:ea typeface="+mj-ea"/>
                <a:cs typeface="Tahoma" pitchFamily="34" charset="0"/>
              </a:rPr>
              <a:t>的阶级流动</a:t>
            </a:r>
            <a:endParaRPr lang="en-AU" sz="2400" dirty="0">
              <a:solidFill>
                <a:srgbClr val="002060"/>
              </a:solidFill>
              <a:latin typeface="+mj-ea"/>
              <a:ea typeface="+mj-ea"/>
              <a:cs typeface="Tahoma" pitchFamily="34" charset="0"/>
            </a:endParaRPr>
          </a:p>
        </p:txBody>
      </p:sp>
      <p:pic>
        <p:nvPicPr>
          <p:cNvPr id="12293" name="Content Placeholder 3" descr="P1010019.JPG"/>
          <p:cNvPicPr>
            <a:picLocks noGrp="1" noChangeAspect="1"/>
          </p:cNvPicPr>
          <p:nvPr>
            <p:ph idx="4294967295"/>
          </p:nvPr>
        </p:nvPicPr>
        <p:blipFill>
          <a:blip r:embed="rId4" cstate="print"/>
          <a:srcRect/>
          <a:stretch>
            <a:fillRect/>
          </a:stretch>
        </p:blipFill>
        <p:spPr>
          <a:xfrm>
            <a:off x="777627" y="1196752"/>
            <a:ext cx="3362325" cy="2519362"/>
          </a:xfrm>
        </p:spPr>
      </p:pic>
      <p:sp>
        <p:nvSpPr>
          <p:cNvPr id="7" name="Slide Number Placeholder 6"/>
          <p:cNvSpPr>
            <a:spLocks noGrp="1"/>
          </p:cNvSpPr>
          <p:nvPr>
            <p:ph type="sldNum" sz="quarter" idx="12"/>
          </p:nvPr>
        </p:nvSpPr>
        <p:spPr/>
        <p:txBody>
          <a:bodyPr/>
          <a:lstStyle/>
          <a:p>
            <a:pPr>
              <a:defRPr/>
            </a:pPr>
            <a:fld id="{035A48DA-C354-4B41-B0F5-EF8C67854656}" type="slidenum">
              <a:rPr lang="en-AU" smtClean="0"/>
              <a:pPr>
                <a:defRPr/>
              </a:pPr>
              <a:t>15</a:t>
            </a:fld>
            <a:endParaRPr lang="en-AU"/>
          </a:p>
        </p:txBody>
      </p:sp>
      <p:pic>
        <p:nvPicPr>
          <p:cNvPr id="8" name="Content Placeholder 3" descr="P1010019.JPG"/>
          <p:cNvPicPr>
            <a:picLocks noChangeAspect="1"/>
          </p:cNvPicPr>
          <p:nvPr/>
        </p:nvPicPr>
        <p:blipFill rotWithShape="1">
          <a:blip r:embed="rId5" cstate="print"/>
          <a:srcRect l="9515" r="14697" b="22726"/>
          <a:stretch/>
        </p:blipFill>
        <p:spPr bwMode="auto">
          <a:xfrm>
            <a:off x="5165412" y="1235310"/>
            <a:ext cx="3367028" cy="2574771"/>
          </a:xfrm>
          <a:prstGeom prst="rect">
            <a:avLst/>
          </a:prstGeom>
          <a:noFill/>
          <a:ln w="9525">
            <a:noFill/>
            <a:miter lim="800000"/>
            <a:headEnd/>
            <a:tailEnd/>
          </a:ln>
        </p:spPr>
      </p:pic>
      <p:pic>
        <p:nvPicPr>
          <p:cNvPr id="9" name="Picture 8" descr="P1010059.JPG"/>
          <p:cNvPicPr>
            <a:picLocks noChangeAspect="1"/>
          </p:cNvPicPr>
          <p:nvPr/>
        </p:nvPicPr>
        <p:blipFill>
          <a:blip r:embed="rId6" cstate="print"/>
          <a:srcRect l="13298" t="5433" b="11821"/>
          <a:stretch>
            <a:fillRect/>
          </a:stretch>
        </p:blipFill>
        <p:spPr>
          <a:xfrm>
            <a:off x="4601562" y="3892955"/>
            <a:ext cx="3930878" cy="2813661"/>
          </a:xfrm>
          <a:prstGeom prst="rect">
            <a:avLst/>
          </a:prstGeom>
        </p:spPr>
      </p:pic>
    </p:spTree>
    <p:extLst>
      <p:ext uri="{BB962C8B-B14F-4D97-AF65-F5344CB8AC3E}">
        <p14:creationId xmlns:p14="http://schemas.microsoft.com/office/powerpoint/2010/main" val="976443903"/>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81646" y="166410"/>
            <a:ext cx="8218561" cy="1197482"/>
          </a:xfrm>
        </p:spPr>
        <p:style>
          <a:lnRef idx="2">
            <a:schemeClr val="accent6">
              <a:shade val="50000"/>
            </a:schemeClr>
          </a:lnRef>
          <a:fillRef idx="1">
            <a:schemeClr val="accent6"/>
          </a:fillRef>
          <a:effectRef idx="0">
            <a:schemeClr val="accent6"/>
          </a:effectRef>
          <a:fontRef idx="minor">
            <a:schemeClr val="lt1"/>
          </a:fontRef>
        </p:style>
        <p:txBody>
          <a:bodyPr/>
          <a:lstStyle/>
          <a:p>
            <a:pPr algn="ctr" fontAlgn="auto">
              <a:spcAft>
                <a:spcPts val="0"/>
              </a:spcAft>
              <a:defRPr/>
            </a:pPr>
            <a:r>
              <a:rPr lang="en-AU" sz="2400" dirty="0" smtClean="0">
                <a:solidFill>
                  <a:schemeClr val="tx2"/>
                </a:solidFill>
                <a:latin typeface="Comic Sans MS" pitchFamily="66" charset="0"/>
                <a:cs typeface="EucrosiaUPC" pitchFamily="18" charset="-34"/>
              </a:rPr>
              <a:t>Different social groups in the small community</a:t>
            </a:r>
            <a:br>
              <a:rPr lang="en-AU" sz="2400" dirty="0" smtClean="0">
                <a:solidFill>
                  <a:schemeClr val="tx2"/>
                </a:solidFill>
                <a:latin typeface="Comic Sans MS" pitchFamily="66" charset="0"/>
                <a:cs typeface="EucrosiaUPC" pitchFamily="18" charset="-34"/>
              </a:rPr>
            </a:br>
            <a:r>
              <a:rPr lang="en-AU" sz="1800" dirty="0" smtClean="0">
                <a:solidFill>
                  <a:schemeClr val="tx2"/>
                </a:solidFill>
                <a:latin typeface="Comic Sans MS" pitchFamily="66" charset="0"/>
                <a:cs typeface="EucrosiaUPC" pitchFamily="18" charset="-34"/>
              </a:rPr>
              <a:t>40 permanent and </a:t>
            </a:r>
            <a:r>
              <a:rPr lang="en-AU" sz="1800" dirty="0" smtClean="0">
                <a:solidFill>
                  <a:schemeClr val="tx1"/>
                </a:solidFill>
                <a:latin typeface="Comic Sans MS" pitchFamily="66" charset="0"/>
                <a:cs typeface="EucrosiaUPC" pitchFamily="18" charset="-34"/>
              </a:rPr>
              <a:t>51 temporary households</a:t>
            </a:r>
            <a:r>
              <a:rPr lang="en-AU" sz="2000" dirty="0" smtClean="0">
                <a:solidFill>
                  <a:schemeClr val="tx1"/>
                </a:solidFill>
                <a:latin typeface="Comic Sans MS" pitchFamily="66" charset="0"/>
                <a:cs typeface="EucrosiaUPC" pitchFamily="18" charset="-34"/>
              </a:rPr>
              <a:t/>
            </a:r>
            <a:br>
              <a:rPr lang="en-AU" sz="2000" dirty="0" smtClean="0">
                <a:solidFill>
                  <a:schemeClr val="tx1"/>
                </a:solidFill>
                <a:latin typeface="Comic Sans MS" pitchFamily="66" charset="0"/>
                <a:cs typeface="EucrosiaUPC" pitchFamily="18" charset="-34"/>
              </a:rPr>
            </a:br>
            <a:r>
              <a:rPr lang="zh-CN" altLang="en-US" sz="2400" dirty="0" smtClean="0">
                <a:solidFill>
                  <a:srgbClr val="002060"/>
                </a:solidFill>
                <a:latin typeface="+mj-ea"/>
                <a:ea typeface="+mj-ea"/>
                <a:cs typeface="EucrosiaUPC" pitchFamily="18" charset="-34"/>
              </a:rPr>
              <a:t>社区中的不同社会群体 ，</a:t>
            </a:r>
            <a:r>
              <a:rPr lang="en-US" altLang="zh-CN" sz="2400" dirty="0" smtClean="0">
                <a:solidFill>
                  <a:srgbClr val="002060"/>
                </a:solidFill>
                <a:latin typeface="+mj-ea"/>
                <a:ea typeface="+mj-ea"/>
                <a:cs typeface="EucrosiaUPC" pitchFamily="18" charset="-34"/>
              </a:rPr>
              <a:t>40</a:t>
            </a:r>
            <a:r>
              <a:rPr lang="zh-CN" altLang="en-US" sz="2400" dirty="0" smtClean="0">
                <a:solidFill>
                  <a:srgbClr val="002060"/>
                </a:solidFill>
                <a:latin typeface="+mj-ea"/>
                <a:ea typeface="+mj-ea"/>
                <a:cs typeface="EucrosiaUPC" pitchFamily="18" charset="-34"/>
              </a:rPr>
              <a:t>个永久家户和</a:t>
            </a:r>
            <a:r>
              <a:rPr lang="en-US" altLang="zh-CN" sz="2400" dirty="0" smtClean="0">
                <a:solidFill>
                  <a:srgbClr val="002060"/>
                </a:solidFill>
                <a:latin typeface="+mj-ea"/>
                <a:ea typeface="+mj-ea"/>
                <a:cs typeface="EucrosiaUPC" pitchFamily="18" charset="-34"/>
              </a:rPr>
              <a:t>51</a:t>
            </a:r>
            <a:r>
              <a:rPr lang="zh-CN" altLang="en-US" sz="2400" dirty="0" smtClean="0">
                <a:solidFill>
                  <a:srgbClr val="002060"/>
                </a:solidFill>
                <a:latin typeface="+mj-ea"/>
                <a:ea typeface="+mj-ea"/>
                <a:cs typeface="EucrosiaUPC" pitchFamily="18" charset="-34"/>
              </a:rPr>
              <a:t>个暂居家户</a:t>
            </a:r>
            <a:endParaRPr lang="en-AU" sz="2800" dirty="0">
              <a:solidFill>
                <a:srgbClr val="002060"/>
              </a:solidFill>
              <a:latin typeface="+mj-ea"/>
              <a:ea typeface="+mj-ea"/>
              <a:cs typeface="EucrosiaUPC" pitchFamily="18" charset="-34"/>
            </a:endParaRP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3392866430"/>
              </p:ext>
            </p:extLst>
          </p:nvPr>
        </p:nvGraphicFramePr>
        <p:xfrm>
          <a:off x="457895" y="1557338"/>
          <a:ext cx="8229600" cy="489585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1259632" y="1484784"/>
            <a:ext cx="2880320" cy="1440160"/>
          </a:xfrm>
          <a:prstGeom prst="rect">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Slide Number Placeholder 6"/>
          <p:cNvSpPr>
            <a:spLocks noGrp="1"/>
          </p:cNvSpPr>
          <p:nvPr>
            <p:ph type="sldNum" sz="quarter" idx="12"/>
          </p:nvPr>
        </p:nvSpPr>
        <p:spPr/>
        <p:txBody>
          <a:bodyPr/>
          <a:lstStyle/>
          <a:p>
            <a:pPr>
              <a:defRPr/>
            </a:pPr>
            <a:fld id="{035A48DA-C354-4B41-B0F5-EF8C67854656}" type="slidenum">
              <a:rPr lang="en-AU" smtClean="0"/>
              <a:pPr>
                <a:defRPr/>
              </a:pPr>
              <a:t>16</a:t>
            </a:fld>
            <a:endParaRPr lang="en-AU"/>
          </a:p>
        </p:txBody>
      </p:sp>
      <p:sp>
        <p:nvSpPr>
          <p:cNvPr id="8" name="TextBox 7"/>
          <p:cNvSpPr txBox="1"/>
          <p:nvPr/>
        </p:nvSpPr>
        <p:spPr>
          <a:xfrm>
            <a:off x="6516216" y="2871533"/>
            <a:ext cx="936104" cy="307777"/>
          </a:xfrm>
          <a:prstGeom prst="rect">
            <a:avLst/>
          </a:prstGeom>
          <a:solidFill>
            <a:schemeClr val="bg1"/>
          </a:solidFill>
        </p:spPr>
        <p:txBody>
          <a:bodyPr wrap="square" rtlCol="0">
            <a:spAutoFit/>
          </a:bodyPr>
          <a:lstStyle/>
          <a:p>
            <a:r>
              <a:rPr lang="en-AU" sz="1400" dirty="0" smtClean="0"/>
              <a:t>1 family</a:t>
            </a:r>
            <a:endParaRPr lang="en-US" sz="1400" dirty="0"/>
          </a:p>
        </p:txBody>
      </p:sp>
      <p:sp>
        <p:nvSpPr>
          <p:cNvPr id="9" name="TextBox 8"/>
          <p:cNvSpPr txBox="1"/>
          <p:nvPr/>
        </p:nvSpPr>
        <p:spPr>
          <a:xfrm>
            <a:off x="6984268" y="4662360"/>
            <a:ext cx="936104" cy="307777"/>
          </a:xfrm>
          <a:prstGeom prst="rect">
            <a:avLst/>
          </a:prstGeom>
          <a:solidFill>
            <a:schemeClr val="bg1"/>
          </a:solidFill>
        </p:spPr>
        <p:txBody>
          <a:bodyPr wrap="square" rtlCol="0">
            <a:spAutoFit/>
          </a:bodyPr>
          <a:lstStyle/>
          <a:p>
            <a:r>
              <a:rPr lang="en-AU" sz="1400" dirty="0" smtClean="0"/>
              <a:t>32%</a:t>
            </a:r>
            <a:endParaRPr lang="en-US" sz="1400" dirty="0"/>
          </a:p>
        </p:txBody>
      </p:sp>
      <p:sp>
        <p:nvSpPr>
          <p:cNvPr id="10" name="TextBox 9"/>
          <p:cNvSpPr txBox="1"/>
          <p:nvPr/>
        </p:nvSpPr>
        <p:spPr>
          <a:xfrm>
            <a:off x="2087724" y="5995680"/>
            <a:ext cx="792088" cy="307777"/>
          </a:xfrm>
          <a:prstGeom prst="rect">
            <a:avLst/>
          </a:prstGeom>
          <a:solidFill>
            <a:schemeClr val="bg2"/>
          </a:solidFill>
        </p:spPr>
        <p:txBody>
          <a:bodyPr wrap="square" rtlCol="0">
            <a:spAutoFit/>
          </a:bodyPr>
          <a:lstStyle/>
          <a:p>
            <a:r>
              <a:rPr lang="en-AU" sz="1400" dirty="0" smtClean="0"/>
              <a:t>40%</a:t>
            </a:r>
            <a:endParaRPr lang="en-US" sz="1400" dirty="0"/>
          </a:p>
        </p:txBody>
      </p:sp>
      <p:sp>
        <p:nvSpPr>
          <p:cNvPr id="11" name="TextBox 10"/>
          <p:cNvSpPr txBox="1"/>
          <p:nvPr/>
        </p:nvSpPr>
        <p:spPr>
          <a:xfrm>
            <a:off x="1403648" y="3959710"/>
            <a:ext cx="936104" cy="307777"/>
          </a:xfrm>
          <a:prstGeom prst="rect">
            <a:avLst/>
          </a:prstGeom>
          <a:solidFill>
            <a:schemeClr val="bg1"/>
          </a:solidFill>
        </p:spPr>
        <p:txBody>
          <a:bodyPr wrap="square" rtlCol="0">
            <a:spAutoFit/>
          </a:bodyPr>
          <a:lstStyle/>
          <a:p>
            <a:r>
              <a:rPr lang="en-AU" sz="1400" dirty="0" smtClean="0"/>
              <a:t>16%</a:t>
            </a:r>
            <a:endParaRPr lang="en-US" sz="1400" dirty="0"/>
          </a:p>
        </p:txBody>
      </p:sp>
      <p:sp>
        <p:nvSpPr>
          <p:cNvPr id="12" name="TextBox 11"/>
          <p:cNvSpPr txBox="1"/>
          <p:nvPr/>
        </p:nvSpPr>
        <p:spPr>
          <a:xfrm>
            <a:off x="1547664" y="2564904"/>
            <a:ext cx="936104" cy="307777"/>
          </a:xfrm>
          <a:prstGeom prst="rect">
            <a:avLst/>
          </a:prstGeom>
          <a:solidFill>
            <a:schemeClr val="bg1"/>
          </a:solidFill>
        </p:spPr>
        <p:txBody>
          <a:bodyPr wrap="square" rtlCol="0">
            <a:spAutoFit/>
          </a:bodyPr>
          <a:lstStyle/>
          <a:p>
            <a:r>
              <a:rPr lang="en-AU" sz="1400" dirty="0" smtClean="0"/>
              <a:t>10%</a:t>
            </a:r>
            <a:endParaRPr lang="en-US" sz="1400" dirty="0"/>
          </a:p>
        </p:txBody>
      </p:sp>
      <p:sp>
        <p:nvSpPr>
          <p:cNvPr id="2" name="文本框 1"/>
          <p:cNvSpPr txBox="1"/>
          <p:nvPr/>
        </p:nvSpPr>
        <p:spPr>
          <a:xfrm>
            <a:off x="268771" y="1881698"/>
            <a:ext cx="1008112" cy="646331"/>
          </a:xfrm>
          <a:prstGeom prst="rect">
            <a:avLst/>
          </a:prstGeom>
          <a:noFill/>
        </p:spPr>
        <p:txBody>
          <a:bodyPr wrap="square" rtlCol="0">
            <a:spAutoFit/>
          </a:bodyPr>
          <a:lstStyle/>
          <a:p>
            <a:r>
              <a:rPr lang="zh-CN" altLang="en-US" dirty="0" smtClean="0"/>
              <a:t>泰国城市中产</a:t>
            </a:r>
            <a:endParaRPr lang="zh-CN" altLang="en-US" dirty="0"/>
          </a:p>
        </p:txBody>
      </p:sp>
      <p:sp>
        <p:nvSpPr>
          <p:cNvPr id="13" name="文本框 12"/>
          <p:cNvSpPr txBox="1"/>
          <p:nvPr/>
        </p:nvSpPr>
        <p:spPr>
          <a:xfrm>
            <a:off x="77590" y="3546393"/>
            <a:ext cx="1182042" cy="369332"/>
          </a:xfrm>
          <a:prstGeom prst="rect">
            <a:avLst/>
          </a:prstGeom>
          <a:noFill/>
        </p:spPr>
        <p:txBody>
          <a:bodyPr wrap="square" rtlCol="0">
            <a:spAutoFit/>
          </a:bodyPr>
          <a:lstStyle/>
          <a:p>
            <a:r>
              <a:rPr lang="zh-CN" altLang="en-US" dirty="0" smtClean="0"/>
              <a:t>缅甸工人</a:t>
            </a:r>
            <a:endParaRPr lang="zh-CN" altLang="en-US" dirty="0"/>
          </a:p>
        </p:txBody>
      </p:sp>
      <p:sp>
        <p:nvSpPr>
          <p:cNvPr id="14" name="文本框 13"/>
          <p:cNvSpPr txBox="1"/>
          <p:nvPr/>
        </p:nvSpPr>
        <p:spPr>
          <a:xfrm>
            <a:off x="457895" y="5336727"/>
            <a:ext cx="1290328" cy="369332"/>
          </a:xfrm>
          <a:prstGeom prst="rect">
            <a:avLst/>
          </a:prstGeom>
          <a:noFill/>
        </p:spPr>
        <p:txBody>
          <a:bodyPr wrap="square" rtlCol="0">
            <a:spAutoFit/>
          </a:bodyPr>
          <a:lstStyle/>
          <a:p>
            <a:r>
              <a:rPr lang="zh-CN" altLang="en-US" dirty="0" smtClean="0"/>
              <a:t>寄宿工人</a:t>
            </a:r>
            <a:endParaRPr lang="zh-CN" altLang="en-US" dirty="0"/>
          </a:p>
        </p:txBody>
      </p:sp>
      <p:sp>
        <p:nvSpPr>
          <p:cNvPr id="15" name="文本框 12"/>
          <p:cNvSpPr txBox="1"/>
          <p:nvPr/>
        </p:nvSpPr>
        <p:spPr>
          <a:xfrm>
            <a:off x="7916908" y="4113598"/>
            <a:ext cx="1157681" cy="369332"/>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zh-CN" altLang="en-US" dirty="0" smtClean="0"/>
              <a:t>常住村民</a:t>
            </a:r>
            <a:endParaRPr lang="zh-CN" altLang="en-US"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035A48DA-C354-4B41-B0F5-EF8C67854656}" type="slidenum">
              <a:rPr lang="en-AU" smtClean="0"/>
              <a:pPr>
                <a:defRPr/>
              </a:pPr>
              <a:t>17</a:t>
            </a:fld>
            <a:endParaRPr lang="en-AU"/>
          </a:p>
        </p:txBody>
      </p:sp>
      <p:sp>
        <p:nvSpPr>
          <p:cNvPr id="9218" name="Title 1"/>
          <p:cNvSpPr>
            <a:spLocks noGrp="1"/>
          </p:cNvSpPr>
          <p:nvPr>
            <p:ph type="title" idx="4294967295"/>
          </p:nvPr>
        </p:nvSpPr>
        <p:spPr>
          <a:xfrm>
            <a:off x="610815" y="1"/>
            <a:ext cx="7921625" cy="1592540"/>
          </a:xfrm>
        </p:spPr>
        <p:style>
          <a:lnRef idx="2">
            <a:schemeClr val="accent6">
              <a:shade val="50000"/>
            </a:schemeClr>
          </a:lnRef>
          <a:fillRef idx="1">
            <a:schemeClr val="accent6"/>
          </a:fillRef>
          <a:effectRef idx="0">
            <a:schemeClr val="accent6"/>
          </a:effectRef>
          <a:fontRef idx="minor">
            <a:schemeClr val="lt1"/>
          </a:fontRef>
        </p:style>
        <p:txBody>
          <a:bodyPr/>
          <a:lstStyle/>
          <a:p>
            <a:pPr algn="ctr" fontAlgn="auto">
              <a:spcAft>
                <a:spcPts val="0"/>
              </a:spcAft>
              <a:defRPr/>
            </a:pPr>
            <a:r>
              <a:rPr lang="en-AU" sz="2800" dirty="0" smtClean="0">
                <a:solidFill>
                  <a:schemeClr val="tx2"/>
                </a:solidFill>
                <a:latin typeface="Comic Sans MS" pitchFamily="66" charset="0"/>
              </a:rPr>
              <a:t>Study of class relations in the PRESENT: </a:t>
            </a:r>
            <a:br>
              <a:rPr lang="en-AU" sz="2800" dirty="0" smtClean="0">
                <a:solidFill>
                  <a:schemeClr val="tx2"/>
                </a:solidFill>
                <a:latin typeface="Comic Sans MS" pitchFamily="66" charset="0"/>
              </a:rPr>
            </a:br>
            <a:r>
              <a:rPr lang="en-AU" sz="2800" dirty="0" smtClean="0">
                <a:solidFill>
                  <a:schemeClr val="tx2"/>
                </a:solidFill>
                <a:latin typeface="Comic Sans MS" pitchFamily="66" charset="0"/>
              </a:rPr>
              <a:t>New form of class encounters and conflict</a:t>
            </a:r>
            <a:br>
              <a:rPr lang="en-AU" sz="2800" dirty="0" smtClean="0">
                <a:solidFill>
                  <a:schemeClr val="tx2"/>
                </a:solidFill>
                <a:latin typeface="Comic Sans MS" pitchFamily="66" charset="0"/>
              </a:rPr>
            </a:br>
            <a:r>
              <a:rPr lang="zh-CN" altLang="en-US" sz="2800" dirty="0" smtClean="0">
                <a:solidFill>
                  <a:srgbClr val="002060"/>
                </a:solidFill>
                <a:latin typeface="+mj-ea"/>
                <a:ea typeface="+mj-ea"/>
              </a:rPr>
              <a:t>当前的阶级关系研究：新形式的阶级接触和冲突</a:t>
            </a:r>
            <a:r>
              <a:rPr lang="en-AU" sz="3200" dirty="0" smtClean="0">
                <a:solidFill>
                  <a:srgbClr val="002060"/>
                </a:solidFill>
                <a:latin typeface="Comic Sans MS" pitchFamily="66" charset="0"/>
              </a:rPr>
              <a:t/>
            </a:r>
            <a:br>
              <a:rPr lang="en-AU" sz="3200" dirty="0" smtClean="0">
                <a:solidFill>
                  <a:srgbClr val="002060"/>
                </a:solidFill>
                <a:latin typeface="Comic Sans MS" pitchFamily="66" charset="0"/>
              </a:rPr>
            </a:br>
            <a:endParaRPr lang="en-AU" sz="3200" dirty="0" smtClean="0">
              <a:solidFill>
                <a:srgbClr val="002060"/>
              </a:solidFill>
              <a:latin typeface="Comic Sans MS" pitchFamily="66" charset="0"/>
            </a:endParaRPr>
          </a:p>
        </p:txBody>
      </p:sp>
      <p:pic>
        <p:nvPicPr>
          <p:cNvPr id="10" name="Picture 4" descr="P1010030.JPG"/>
          <p:cNvPicPr>
            <a:picLocks noChangeAspect="1"/>
          </p:cNvPicPr>
          <p:nvPr/>
        </p:nvPicPr>
        <p:blipFill>
          <a:blip r:embed="rId3" cstate="print"/>
          <a:srcRect/>
          <a:stretch>
            <a:fillRect/>
          </a:stretch>
        </p:blipFill>
        <p:spPr bwMode="auto">
          <a:xfrm>
            <a:off x="90142" y="1912740"/>
            <a:ext cx="3816028" cy="2862459"/>
          </a:xfrm>
          <a:prstGeom prst="rect">
            <a:avLst/>
          </a:prstGeom>
          <a:noFill/>
          <a:ln w="9525">
            <a:noFill/>
            <a:miter lim="800000"/>
            <a:headEnd/>
            <a:tailEnd/>
          </a:ln>
        </p:spPr>
      </p:pic>
      <p:pic>
        <p:nvPicPr>
          <p:cNvPr id="16" name="Picture 15" descr="IMG_3926.JPG"/>
          <p:cNvPicPr>
            <a:picLocks noChangeAspect="1"/>
          </p:cNvPicPr>
          <p:nvPr/>
        </p:nvPicPr>
        <p:blipFill>
          <a:blip r:embed="rId4" cstate="print"/>
          <a:srcRect t="-4640" r="14768" b="22010"/>
          <a:stretch>
            <a:fillRect/>
          </a:stretch>
        </p:blipFill>
        <p:spPr>
          <a:xfrm>
            <a:off x="396348" y="4176464"/>
            <a:ext cx="3527580" cy="2564904"/>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16711" t="14250" b="21732"/>
          <a:stretch/>
        </p:blipFill>
        <p:spPr>
          <a:xfrm>
            <a:off x="4931296" y="2059141"/>
            <a:ext cx="3875255" cy="2233955"/>
          </a:xfrm>
          <a:prstGeom prst="rect">
            <a:avLst/>
          </a:prstGeom>
        </p:spPr>
      </p:pic>
      <p:pic>
        <p:nvPicPr>
          <p:cNvPr id="17" name="Picture 4" descr="P1030714 rotate.jpg"/>
          <p:cNvPicPr>
            <a:picLocks noChangeAspect="1"/>
          </p:cNvPicPr>
          <p:nvPr/>
        </p:nvPicPr>
        <p:blipFill>
          <a:blip r:embed="rId6" cstate="print"/>
          <a:srcRect/>
          <a:stretch>
            <a:fillRect/>
          </a:stretch>
        </p:blipFill>
        <p:spPr bwMode="auto">
          <a:xfrm>
            <a:off x="4499992" y="4147652"/>
            <a:ext cx="3744416" cy="2593716"/>
          </a:xfrm>
          <a:prstGeom prst="rect">
            <a:avLst/>
          </a:prstGeom>
          <a:noFill/>
          <a:ln w="9525">
            <a:noFill/>
            <a:miter lim="800000"/>
            <a:headEnd/>
            <a:tailEnd/>
          </a:ln>
        </p:spPr>
      </p:pic>
      <p:sp>
        <p:nvSpPr>
          <p:cNvPr id="14" name="Rounded Rectangular Callout 13"/>
          <p:cNvSpPr/>
          <p:nvPr/>
        </p:nvSpPr>
        <p:spPr>
          <a:xfrm>
            <a:off x="2556049" y="3435411"/>
            <a:ext cx="3456582" cy="1177884"/>
          </a:xfrm>
          <a:prstGeom prst="wedgeRoundRectCallout">
            <a:avLst>
              <a:gd name="adj1" fmla="val -23853"/>
              <a:gd name="adj2" fmla="val -48338"/>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600" b="1" dirty="0" smtClean="0">
              <a:solidFill>
                <a:schemeClr val="bg1"/>
              </a:solidFill>
              <a:latin typeface="Calibri" pitchFamily="34" charset="0"/>
              <a:cs typeface="Browallia New" pitchFamily="34" charset="-34"/>
            </a:endParaRPr>
          </a:p>
          <a:p>
            <a:pPr algn="ctr"/>
            <a:r>
              <a:rPr lang="en-AU" sz="2400" b="1" dirty="0">
                <a:solidFill>
                  <a:srgbClr val="002060"/>
                </a:solidFill>
                <a:latin typeface="华文隶书" panose="02010800040101010101" pitchFamily="2" charset="-122"/>
                <a:ea typeface="华文隶书" panose="02010800040101010101" pitchFamily="2" charset="-122"/>
                <a:cs typeface="Browallia New" pitchFamily="34" charset="-34"/>
              </a:rPr>
              <a:t>Different ways of living and </a:t>
            </a:r>
            <a:r>
              <a:rPr lang="en-AU" sz="2400" b="1" dirty="0" smtClean="0">
                <a:solidFill>
                  <a:srgbClr val="002060"/>
                </a:solidFill>
                <a:latin typeface="华文隶书" panose="02010800040101010101" pitchFamily="2" charset="-122"/>
                <a:ea typeface="华文隶书" panose="02010800040101010101" pitchFamily="2" charset="-122"/>
                <a:cs typeface="Browallia New" pitchFamily="34" charset="-34"/>
              </a:rPr>
              <a:t>values </a:t>
            </a:r>
            <a:r>
              <a:rPr lang="zh-CN" altLang="en-US" sz="2400" b="1" dirty="0" smtClean="0">
                <a:solidFill>
                  <a:srgbClr val="002060"/>
                </a:solidFill>
                <a:latin typeface="华文隶书" panose="02010800040101010101" pitchFamily="2" charset="-122"/>
                <a:ea typeface="华文隶书" panose="02010800040101010101" pitchFamily="2" charset="-122"/>
                <a:cs typeface="Browallia New" pitchFamily="34" charset="-34"/>
              </a:rPr>
              <a:t>不同的生活方式和价值观</a:t>
            </a:r>
            <a:endParaRPr lang="en-AU" sz="2400" dirty="0">
              <a:solidFill>
                <a:srgbClr val="002060"/>
              </a:solidFill>
              <a:latin typeface="华文隶书" panose="02010800040101010101" pitchFamily="2" charset="-122"/>
              <a:ea typeface="华文隶书" panose="02010800040101010101" pitchFamily="2" charset="-122"/>
            </a:endParaRPr>
          </a:p>
          <a:p>
            <a:pPr algn="ctr"/>
            <a:endParaRPr lang="en-AU" sz="2600" dirty="0">
              <a:latin typeface="Calibri" pitchFamily="34"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12006" y="260648"/>
            <a:ext cx="7931150" cy="936327"/>
          </a:xfr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Aft>
                <a:spcPts val="0"/>
              </a:spcAft>
              <a:defRPr/>
            </a:pPr>
            <a:r>
              <a:rPr lang="en-AU" sz="2800" b="1" dirty="0" smtClean="0">
                <a:solidFill>
                  <a:schemeClr val="tx2"/>
                </a:solidFill>
                <a:latin typeface="Comic Sans MS" panose="030F0702030302020204" pitchFamily="66" charset="0"/>
              </a:rPr>
              <a:t>Study class relations in complex context</a:t>
            </a:r>
            <a:br>
              <a:rPr lang="en-AU" sz="2800" b="1" dirty="0" smtClean="0">
                <a:solidFill>
                  <a:schemeClr val="tx2"/>
                </a:solidFill>
                <a:latin typeface="Comic Sans MS" panose="030F0702030302020204" pitchFamily="66" charset="0"/>
              </a:rPr>
            </a:br>
            <a:r>
              <a:rPr lang="zh-CN" altLang="en-US" sz="2800" dirty="0" smtClean="0">
                <a:solidFill>
                  <a:srgbClr val="002060"/>
                </a:solidFill>
                <a:latin typeface="+mj-ea"/>
                <a:ea typeface="+mj-ea"/>
              </a:rPr>
              <a:t>复杂社会环境中的阶级研究</a:t>
            </a:r>
            <a:endParaRPr lang="en-AU" sz="2800" dirty="0">
              <a:solidFill>
                <a:srgbClr val="002060"/>
              </a:solidFill>
              <a:latin typeface="+mj-ea"/>
              <a:ea typeface="+mj-ea"/>
            </a:endParaRPr>
          </a:p>
        </p:txBody>
      </p:sp>
      <p:sp>
        <p:nvSpPr>
          <p:cNvPr id="3" name="Content Placeholder 2"/>
          <p:cNvSpPr>
            <a:spLocks noGrp="1"/>
          </p:cNvSpPr>
          <p:nvPr>
            <p:ph idx="4294967295"/>
          </p:nvPr>
        </p:nvSpPr>
        <p:spPr>
          <a:xfrm>
            <a:off x="467544" y="1784350"/>
            <a:ext cx="8075612" cy="4740275"/>
          </a:xfrm>
        </p:spPr>
        <p:txBody>
          <a:bodyPr>
            <a:normAutofit lnSpcReduction="10000"/>
          </a:bodyPr>
          <a:lstStyle/>
          <a:p>
            <a:pPr marL="411480" algn="ctr" fontAlgn="auto">
              <a:spcAft>
                <a:spcPts val="0"/>
              </a:spcAft>
              <a:buFont typeface="Wingdings"/>
              <a:buNone/>
              <a:defRPr/>
            </a:pPr>
            <a:r>
              <a:rPr lang="en-AU" sz="3200" dirty="0" smtClean="0">
                <a:solidFill>
                  <a:schemeClr val="tx2"/>
                </a:solidFill>
              </a:rPr>
              <a:t>Agrarian society </a:t>
            </a:r>
            <a:r>
              <a:rPr lang="zh-CN" altLang="en-US" sz="3200" b="1" u="sng" dirty="0" smtClean="0">
                <a:solidFill>
                  <a:schemeClr val="tx2"/>
                </a:solidFill>
                <a:latin typeface="华文隶书" panose="02010800040101010101" pitchFamily="2" charset="-122"/>
                <a:ea typeface="华文隶书" panose="02010800040101010101" pitchFamily="2" charset="-122"/>
              </a:rPr>
              <a:t>农耕社会</a:t>
            </a:r>
            <a:endParaRPr lang="th-TH" sz="3200" b="1" u="sng" dirty="0" smtClean="0">
              <a:solidFill>
                <a:schemeClr val="tx2"/>
              </a:solidFill>
              <a:latin typeface="华文隶书" panose="02010800040101010101" pitchFamily="2" charset="-122"/>
              <a:ea typeface="华文隶书" panose="02010800040101010101" pitchFamily="2" charset="-122"/>
            </a:endParaRPr>
          </a:p>
          <a:p>
            <a:pPr marL="411480" algn="ctr" fontAlgn="auto">
              <a:lnSpc>
                <a:spcPct val="124000"/>
              </a:lnSpc>
              <a:spcAft>
                <a:spcPts val="0"/>
              </a:spcAft>
              <a:buNone/>
              <a:defRPr/>
            </a:pPr>
            <a:r>
              <a:rPr lang="en-AU" dirty="0" smtClean="0"/>
              <a:t>Production: l</a:t>
            </a:r>
            <a:r>
              <a:rPr lang="en-AU" dirty="0" smtClean="0">
                <a:latin typeface="Calibri" pitchFamily="34" charset="0"/>
              </a:rPr>
              <a:t>and, labour, capital </a:t>
            </a:r>
          </a:p>
          <a:p>
            <a:pPr marL="411480" algn="ctr" fontAlgn="auto">
              <a:lnSpc>
                <a:spcPct val="124000"/>
              </a:lnSpc>
              <a:spcAft>
                <a:spcPts val="0"/>
              </a:spcAft>
              <a:buNone/>
              <a:defRPr/>
            </a:pPr>
            <a:r>
              <a:rPr lang="zh-CN" altLang="en-US" sz="3200" b="1" dirty="0" smtClean="0">
                <a:solidFill>
                  <a:schemeClr val="tx2"/>
                </a:solidFill>
                <a:latin typeface="华文隶书" panose="02010800040101010101" pitchFamily="2" charset="-122"/>
                <a:ea typeface="华文隶书" panose="02010800040101010101" pitchFamily="2" charset="-122"/>
              </a:rPr>
              <a:t>生产资料</a:t>
            </a:r>
            <a:r>
              <a:rPr lang="zh-CN" altLang="en-US" sz="3200" b="1" dirty="0">
                <a:solidFill>
                  <a:schemeClr val="tx2"/>
                </a:solidFill>
                <a:latin typeface="华文隶书" panose="02010800040101010101" pitchFamily="2" charset="-122"/>
                <a:ea typeface="华文隶书" panose="02010800040101010101" pitchFamily="2" charset="-122"/>
              </a:rPr>
              <a:t>：土地、劳动力、资本</a:t>
            </a:r>
            <a:endParaRPr lang="th-TH" sz="3200" b="1" dirty="0">
              <a:solidFill>
                <a:schemeClr val="tx2"/>
              </a:solidFill>
              <a:latin typeface="华文隶书" panose="02010800040101010101" pitchFamily="2" charset="-122"/>
              <a:ea typeface="华文隶书" panose="02010800040101010101" pitchFamily="2" charset="-122"/>
            </a:endParaRPr>
          </a:p>
          <a:p>
            <a:pPr marL="411480" algn="ctr" fontAlgn="auto">
              <a:spcAft>
                <a:spcPts val="0"/>
              </a:spcAft>
              <a:buFont typeface="Wingdings"/>
              <a:buNone/>
              <a:defRPr/>
            </a:pPr>
            <a:endParaRPr lang="th-TH" dirty="0" smtClean="0"/>
          </a:p>
          <a:p>
            <a:pPr marL="411480" algn="ctr" fontAlgn="auto">
              <a:spcAft>
                <a:spcPts val="0"/>
              </a:spcAft>
              <a:buFont typeface="Wingdings"/>
              <a:buNone/>
              <a:defRPr/>
            </a:pPr>
            <a:endParaRPr lang="th-TH" sz="3200" b="1" dirty="0" smtClean="0">
              <a:solidFill>
                <a:schemeClr val="accent5">
                  <a:lumMod val="75000"/>
                </a:schemeClr>
              </a:solidFill>
            </a:endParaRPr>
          </a:p>
          <a:p>
            <a:pPr marL="411480" algn="ctr" fontAlgn="auto">
              <a:lnSpc>
                <a:spcPct val="124000"/>
              </a:lnSpc>
              <a:spcAft>
                <a:spcPts val="0"/>
              </a:spcAft>
              <a:buNone/>
              <a:defRPr/>
            </a:pPr>
            <a:r>
              <a:rPr lang="en-AU" sz="3200" dirty="0" smtClean="0">
                <a:solidFill>
                  <a:schemeClr val="tx2"/>
                </a:solidFill>
              </a:rPr>
              <a:t>Post-agrarian society </a:t>
            </a:r>
            <a:r>
              <a:rPr lang="zh-CN" altLang="en-US" sz="3200" b="1" u="sng" dirty="0">
                <a:solidFill>
                  <a:schemeClr val="tx2"/>
                </a:solidFill>
                <a:latin typeface="华文隶书" panose="02010800040101010101" pitchFamily="2" charset="-122"/>
                <a:ea typeface="华文隶书" panose="02010800040101010101" pitchFamily="2" charset="-122"/>
              </a:rPr>
              <a:t>后农耕社会</a:t>
            </a:r>
            <a:endParaRPr lang="th-TH" sz="3200" b="1" u="sng" dirty="0">
              <a:solidFill>
                <a:schemeClr val="tx2"/>
              </a:solidFill>
              <a:latin typeface="华文隶书" panose="02010800040101010101" pitchFamily="2" charset="-122"/>
              <a:ea typeface="华文隶书" panose="02010800040101010101" pitchFamily="2" charset="-122"/>
            </a:endParaRPr>
          </a:p>
          <a:p>
            <a:pPr marL="411480" algn="ctr" fontAlgn="auto">
              <a:spcAft>
                <a:spcPts val="0"/>
              </a:spcAft>
              <a:buFont typeface="Wingdings"/>
              <a:buNone/>
              <a:defRPr/>
            </a:pPr>
            <a:r>
              <a:rPr lang="en-AU" dirty="0" smtClean="0"/>
              <a:t>Production + Consumption (lifestyles and values)</a:t>
            </a:r>
            <a:r>
              <a:rPr lang="zh-CN" altLang="en-US" sz="3200" b="1" dirty="0">
                <a:solidFill>
                  <a:schemeClr val="tx2"/>
                </a:solidFill>
                <a:latin typeface="华文隶书" panose="02010800040101010101" pitchFamily="2" charset="-122"/>
                <a:ea typeface="华文隶书" panose="02010800040101010101" pitchFamily="2" charset="-122"/>
              </a:rPr>
              <a:t>生产与消费（生活方式和价值观念</a:t>
            </a:r>
            <a:r>
              <a:rPr lang="zh-CN" altLang="en-US" dirty="0" smtClean="0"/>
              <a:t>）</a:t>
            </a:r>
            <a:endParaRPr lang="en-AU" dirty="0" smtClean="0"/>
          </a:p>
          <a:p>
            <a:pPr marL="411480" algn="ctr" fontAlgn="auto">
              <a:spcAft>
                <a:spcPts val="0"/>
              </a:spcAft>
              <a:buFont typeface="Wingdings"/>
              <a:buNone/>
              <a:defRPr/>
            </a:pPr>
            <a:r>
              <a:rPr lang="en-AU" b="1" dirty="0" smtClean="0">
                <a:solidFill>
                  <a:srgbClr val="FFC000"/>
                </a:solidFill>
              </a:rPr>
              <a:t>in a place </a:t>
            </a:r>
            <a:r>
              <a:rPr lang="zh-CN" altLang="en-US" b="1" dirty="0" smtClean="0">
                <a:solidFill>
                  <a:srgbClr val="FFC000"/>
                </a:solidFill>
              </a:rPr>
              <a:t>在某地？？</a:t>
            </a:r>
            <a:endParaRPr lang="en-AU" b="1" dirty="0">
              <a:solidFill>
                <a:srgbClr val="FFC000"/>
              </a:solidFill>
            </a:endParaRPr>
          </a:p>
        </p:txBody>
      </p:sp>
      <p:sp>
        <p:nvSpPr>
          <p:cNvPr id="5" name="Down Arrow 4"/>
          <p:cNvSpPr/>
          <p:nvPr/>
        </p:nvSpPr>
        <p:spPr>
          <a:xfrm>
            <a:off x="4084198" y="3506787"/>
            <a:ext cx="484188" cy="6477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p>
        </p:txBody>
      </p:sp>
      <p:sp>
        <p:nvSpPr>
          <p:cNvPr id="6" name="Slide Number Placeholder 5"/>
          <p:cNvSpPr>
            <a:spLocks noGrp="1"/>
          </p:cNvSpPr>
          <p:nvPr>
            <p:ph type="sldNum" sz="quarter" idx="12"/>
          </p:nvPr>
        </p:nvSpPr>
        <p:spPr/>
        <p:txBody>
          <a:bodyPr/>
          <a:lstStyle/>
          <a:p>
            <a:pPr>
              <a:defRPr/>
            </a:pPr>
            <a:fld id="{035A48DA-C354-4B41-B0F5-EF8C67854656}" type="slidenum">
              <a:rPr lang="en-AU" smtClean="0"/>
              <a:pPr>
                <a:defRPr/>
              </a:pPr>
              <a:t>18</a:t>
            </a:fld>
            <a:endParaRPr lang="en-AU" dirty="0"/>
          </a:p>
        </p:txBody>
      </p:sp>
    </p:spTree>
    <p:extLst>
      <p:ext uri="{BB962C8B-B14F-4D97-AF65-F5344CB8AC3E}">
        <p14:creationId xmlns:p14="http://schemas.microsoft.com/office/powerpoint/2010/main" val="103290638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11560" y="512763"/>
            <a:ext cx="8003604" cy="971550"/>
          </a:xfrm>
        </p:spPr>
        <p:style>
          <a:lnRef idx="3">
            <a:schemeClr val="lt1"/>
          </a:lnRef>
          <a:fillRef idx="1">
            <a:schemeClr val="accent4"/>
          </a:fillRef>
          <a:effectRef idx="1">
            <a:schemeClr val="accent4"/>
          </a:effectRef>
          <a:fontRef idx="minor">
            <a:schemeClr val="lt1"/>
          </a:fontRef>
        </p:style>
        <p:txBody>
          <a:bodyPr anchor="ctr"/>
          <a:lstStyle/>
          <a:p>
            <a:pPr algn="ctr" fontAlgn="auto">
              <a:spcAft>
                <a:spcPts val="0"/>
              </a:spcAft>
              <a:defRPr/>
            </a:pPr>
            <a:r>
              <a:rPr lang="en-AU" sz="3600" b="1" dirty="0" smtClean="0">
                <a:solidFill>
                  <a:schemeClr val="tx2"/>
                </a:solidFill>
                <a:latin typeface="Comic Sans MS" panose="030F0702030302020204" pitchFamily="66" charset="0"/>
                <a:cs typeface="EucrosiaUPC" pitchFamily="18" charset="-34"/>
              </a:rPr>
              <a:t>Conclusion </a:t>
            </a:r>
            <a:r>
              <a:rPr lang="zh-CN" altLang="en-US" sz="3600" dirty="0" smtClean="0">
                <a:solidFill>
                  <a:srgbClr val="0C226A"/>
                </a:solidFill>
                <a:latin typeface="+mj-ea"/>
                <a:ea typeface="+mj-ea"/>
                <a:cs typeface="EucrosiaUPC" pitchFamily="18" charset="-34"/>
              </a:rPr>
              <a:t>结论</a:t>
            </a:r>
            <a:endParaRPr lang="en-AU" sz="3600" dirty="0">
              <a:solidFill>
                <a:srgbClr val="0C226A"/>
              </a:solidFill>
              <a:latin typeface="+mj-ea"/>
              <a:ea typeface="+mj-ea"/>
            </a:endParaRPr>
          </a:p>
        </p:txBody>
      </p:sp>
      <p:sp>
        <p:nvSpPr>
          <p:cNvPr id="4" name="Content Placeholder 2"/>
          <p:cNvSpPr>
            <a:spLocks noGrp="1"/>
          </p:cNvSpPr>
          <p:nvPr>
            <p:ph idx="4294967295"/>
          </p:nvPr>
        </p:nvSpPr>
        <p:spPr>
          <a:xfrm>
            <a:off x="472902" y="1497834"/>
            <a:ext cx="8280920" cy="5360165"/>
          </a:xfrm>
        </p:spPr>
        <p:txBody>
          <a:bodyPr>
            <a:noAutofit/>
          </a:bodyPr>
          <a:lstStyle/>
          <a:p>
            <a:pPr marL="68580" indent="0" fontAlgn="auto">
              <a:spcAft>
                <a:spcPts val="600"/>
              </a:spcAft>
              <a:buNone/>
              <a:defRPr/>
            </a:pPr>
            <a:r>
              <a:rPr lang="en-AU" sz="2400" dirty="0" smtClean="0">
                <a:latin typeface="Arial" panose="020B0604020202020204" pitchFamily="34" charset="0"/>
                <a:ea typeface="新宋体" panose="02010609030101010101" pitchFamily="49" charset="-122"/>
              </a:rPr>
              <a:t>1. Mixture of physical and social landscapes in peri-urban zone </a:t>
            </a:r>
            <a:r>
              <a:rPr lang="zh-CN" altLang="en-US" sz="2400" dirty="0" smtClean="0">
                <a:latin typeface="Arial" panose="020B0604020202020204" pitchFamily="34" charset="0"/>
                <a:ea typeface="新宋体" panose="02010609030101010101" pitchFamily="49" charset="-122"/>
              </a:rPr>
              <a:t>郊区具有混杂的物质和社会景观</a:t>
            </a:r>
            <a:endParaRPr lang="en-AU" sz="2400" dirty="0" smtClean="0">
              <a:latin typeface="Arial" panose="020B0604020202020204" pitchFamily="34" charset="0"/>
              <a:ea typeface="新宋体" panose="02010609030101010101" pitchFamily="49" charset="-122"/>
            </a:endParaRPr>
          </a:p>
          <a:p>
            <a:pPr marL="740092" lvl="1" fontAlgn="auto">
              <a:spcAft>
                <a:spcPts val="600"/>
              </a:spcAft>
              <a:defRPr/>
            </a:pPr>
            <a:r>
              <a:rPr lang="en-AU" sz="2000" dirty="0" smtClean="0">
                <a:latin typeface="Arial" panose="020B0604020202020204" pitchFamily="34" charset="0"/>
                <a:ea typeface="新宋体" panose="02010609030101010101" pitchFamily="49" charset="-122"/>
              </a:rPr>
              <a:t>unclear border between urbanity and rurality but clearer class distinction </a:t>
            </a:r>
            <a:r>
              <a:rPr lang="zh-CN" altLang="en-US" sz="2000" dirty="0" smtClean="0">
                <a:latin typeface="Arial" panose="020B0604020202020204" pitchFamily="34" charset="0"/>
                <a:ea typeface="新宋体" panose="02010609030101010101" pitchFamily="49" charset="-122"/>
              </a:rPr>
              <a:t>城乡边界不清晰，但阶级区隔比较明显</a:t>
            </a:r>
            <a:endParaRPr lang="en-AU" sz="2000" dirty="0" smtClean="0">
              <a:latin typeface="Arial" panose="020B0604020202020204" pitchFamily="34" charset="0"/>
              <a:ea typeface="新宋体" panose="02010609030101010101" pitchFamily="49" charset="-122"/>
            </a:endParaRPr>
          </a:p>
          <a:p>
            <a:pPr marL="68580" lvl="1" indent="0" fontAlgn="auto">
              <a:spcAft>
                <a:spcPts val="600"/>
              </a:spcAft>
              <a:buClr>
                <a:schemeClr val="tx2"/>
              </a:buClr>
              <a:buSzPct val="95000"/>
              <a:buNone/>
              <a:defRPr/>
            </a:pPr>
            <a:r>
              <a:rPr lang="en-AU" sz="2400" dirty="0" smtClean="0">
                <a:latin typeface="Arial" panose="020B0604020202020204" pitchFamily="34" charset="0"/>
                <a:ea typeface="新宋体" panose="02010609030101010101" pitchFamily="49" charset="-122"/>
              </a:rPr>
              <a:t>2. New form of class relations and conflict in the increasingly post-agrarian context </a:t>
            </a:r>
            <a:r>
              <a:rPr lang="zh-CN" altLang="en-US" sz="2400" dirty="0" smtClean="0">
                <a:latin typeface="Arial" panose="020B0604020202020204" pitchFamily="34" charset="0"/>
                <a:ea typeface="新宋体" panose="02010609030101010101" pitchFamily="49" charset="-122"/>
              </a:rPr>
              <a:t>后农耕社区中不断增长的新形式阶级关系与阶级冲突</a:t>
            </a:r>
            <a:endParaRPr lang="en-AU" sz="2400" dirty="0" smtClean="0">
              <a:latin typeface="Arial" panose="020B0604020202020204" pitchFamily="34" charset="0"/>
              <a:ea typeface="新宋体" panose="02010609030101010101" pitchFamily="49" charset="-122"/>
            </a:endParaRPr>
          </a:p>
          <a:p>
            <a:pPr marL="740092" lvl="1" fontAlgn="auto">
              <a:spcAft>
                <a:spcPts val="600"/>
              </a:spcAft>
              <a:defRPr/>
            </a:pPr>
            <a:r>
              <a:rPr lang="en-AU" sz="2000" dirty="0" smtClean="0">
                <a:latin typeface="Arial" panose="020B0604020202020204" pitchFamily="34" charset="0"/>
                <a:ea typeface="新宋体" panose="02010609030101010101" pitchFamily="49" charset="-122"/>
              </a:rPr>
              <a:t>closer </a:t>
            </a:r>
            <a:r>
              <a:rPr lang="en-AU" sz="2000" dirty="0">
                <a:latin typeface="Arial" panose="020B0604020202020204" pitchFamily="34" charset="0"/>
                <a:ea typeface="新宋体" panose="02010609030101010101" pitchFamily="49" charset="-122"/>
              </a:rPr>
              <a:t>in distance but further in </a:t>
            </a:r>
            <a:r>
              <a:rPr lang="en-AU" sz="2000" dirty="0" smtClean="0">
                <a:latin typeface="Arial" panose="020B0604020202020204" pitchFamily="34" charset="0"/>
                <a:ea typeface="新宋体" panose="02010609030101010101" pitchFamily="49" charset="-122"/>
              </a:rPr>
              <a:t>understanding </a:t>
            </a:r>
            <a:r>
              <a:rPr lang="zh-CN" altLang="en-US" sz="2000" dirty="0" smtClean="0">
                <a:latin typeface="Arial" panose="020B0604020202020204" pitchFamily="34" charset="0"/>
                <a:ea typeface="新宋体" panose="02010609030101010101" pitchFamily="49" charset="-122"/>
              </a:rPr>
              <a:t>相闻而不识</a:t>
            </a:r>
            <a:endParaRPr lang="en-AU" sz="2000" dirty="0" smtClean="0">
              <a:latin typeface="Arial" panose="020B0604020202020204" pitchFamily="34" charset="0"/>
              <a:ea typeface="新宋体" panose="02010609030101010101" pitchFamily="49" charset="-122"/>
            </a:endParaRPr>
          </a:p>
          <a:p>
            <a:pPr marL="68580" indent="0" fontAlgn="auto">
              <a:spcAft>
                <a:spcPts val="600"/>
              </a:spcAft>
              <a:buNone/>
              <a:defRPr/>
            </a:pPr>
            <a:r>
              <a:rPr lang="en-AU" sz="2400" dirty="0" smtClean="0">
                <a:latin typeface="Arial" panose="020B0604020202020204" pitchFamily="34" charset="0"/>
                <a:ea typeface="新宋体" panose="02010609030101010101" pitchFamily="49" charset="-122"/>
              </a:rPr>
              <a:t>3. Study of class and place as complexity and dynamism </a:t>
            </a:r>
            <a:r>
              <a:rPr lang="zh-CN" altLang="en-US" sz="2400" dirty="0" smtClean="0">
                <a:latin typeface="Arial" panose="020B0604020202020204" pitchFamily="34" charset="0"/>
                <a:ea typeface="新宋体" panose="02010609030101010101" pitchFamily="49" charset="-122"/>
              </a:rPr>
              <a:t>阶级与地点研究中的复杂性和动态性</a:t>
            </a:r>
            <a:endParaRPr lang="en-AU" sz="2400" dirty="0" smtClean="0">
              <a:latin typeface="Arial" panose="020B0604020202020204" pitchFamily="34" charset="0"/>
              <a:ea typeface="新宋体" panose="02010609030101010101" pitchFamily="49" charset="-122"/>
            </a:endParaRPr>
          </a:p>
        </p:txBody>
      </p:sp>
      <p:sp>
        <p:nvSpPr>
          <p:cNvPr id="5" name="Slide Number Placeholder 4"/>
          <p:cNvSpPr>
            <a:spLocks noGrp="1"/>
          </p:cNvSpPr>
          <p:nvPr>
            <p:ph type="sldNum" sz="quarter" idx="12"/>
          </p:nvPr>
        </p:nvSpPr>
        <p:spPr/>
        <p:txBody>
          <a:bodyPr/>
          <a:lstStyle/>
          <a:p>
            <a:pPr>
              <a:defRPr/>
            </a:pPr>
            <a:fld id="{035A48DA-C354-4B41-B0F5-EF8C67854656}" type="slidenum">
              <a:rPr lang="en-AU" smtClean="0"/>
              <a:pPr>
                <a:defRPr/>
              </a:pPr>
              <a:t>19</a:t>
            </a:fld>
            <a:endParaRPr lang="en-AU"/>
          </a:p>
        </p:txBody>
      </p:sp>
    </p:spTree>
    <p:extLst>
      <p:ext uri="{BB962C8B-B14F-4D97-AF65-F5344CB8AC3E}">
        <p14:creationId xmlns:p14="http://schemas.microsoft.com/office/powerpoint/2010/main" val="40670020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2"/>
          <p:cNvSpPr>
            <a:spLocks noGrp="1"/>
          </p:cNvSpPr>
          <p:nvPr>
            <p:ph idx="4294967295"/>
          </p:nvPr>
        </p:nvSpPr>
        <p:spPr>
          <a:xfrm>
            <a:off x="683568" y="1412777"/>
            <a:ext cx="7772400" cy="5369024"/>
          </a:xfrm>
        </p:spPr>
        <p:txBody>
          <a:bodyPr/>
          <a:lstStyle/>
          <a:p>
            <a:pPr>
              <a:spcBef>
                <a:spcPts val="1200"/>
              </a:spcBef>
            </a:pPr>
            <a:r>
              <a:rPr lang="en-AU" sz="2400" dirty="0">
                <a:latin typeface="Arial" panose="020B0604020202020204" pitchFamily="34" charset="0"/>
                <a:ea typeface="新宋体" panose="02010609030101010101" pitchFamily="49" charset="-122"/>
                <a:cs typeface="Tahoma" pitchFamily="34" charset="0"/>
              </a:rPr>
              <a:t>Peri-urban: characteristics and its </a:t>
            </a:r>
            <a:r>
              <a:rPr lang="en-AU" sz="2400" dirty="0" smtClean="0">
                <a:latin typeface="Arial" panose="020B0604020202020204" pitchFamily="34" charset="0"/>
                <a:ea typeface="新宋体" panose="02010609030101010101" pitchFamily="49" charset="-122"/>
                <a:cs typeface="Tahoma" pitchFamily="34" charset="0"/>
              </a:rPr>
              <a:t>dynamism  </a:t>
            </a:r>
            <a:r>
              <a:rPr lang="zh-CN" altLang="en-US" sz="2400" dirty="0" smtClean="0">
                <a:latin typeface="Arial" panose="020B0604020202020204" pitchFamily="34" charset="0"/>
                <a:ea typeface="新宋体" panose="02010609030101010101" pitchFamily="49" charset="-122"/>
                <a:cs typeface="Tahoma" pitchFamily="34" charset="0"/>
              </a:rPr>
              <a:t>城市郊区：特性与</a:t>
            </a:r>
            <a:r>
              <a:rPr lang="zh-CN" altLang="en-US" sz="2400" dirty="0">
                <a:latin typeface="Arial" panose="020B0604020202020204" pitchFamily="34" charset="0"/>
                <a:ea typeface="新宋体" panose="02010609030101010101" pitchFamily="49" charset="-122"/>
                <a:cs typeface="Tahoma" pitchFamily="34" charset="0"/>
              </a:rPr>
              <a:t>动态</a:t>
            </a:r>
            <a:endParaRPr lang="en-AU" sz="2400" dirty="0">
              <a:latin typeface="Arial" panose="020B0604020202020204" pitchFamily="34" charset="0"/>
              <a:ea typeface="新宋体" panose="02010609030101010101" pitchFamily="49" charset="-122"/>
              <a:cs typeface="Tahoma" pitchFamily="34" charset="0"/>
            </a:endParaRPr>
          </a:p>
          <a:p>
            <a:pPr>
              <a:spcBef>
                <a:spcPts val="1200"/>
              </a:spcBef>
            </a:pPr>
            <a:r>
              <a:rPr lang="en-AU" sz="2400" dirty="0" smtClean="0">
                <a:latin typeface="Arial" panose="020B0604020202020204" pitchFamily="34" charset="0"/>
                <a:ea typeface="新宋体" panose="02010609030101010101" pitchFamily="49" charset="-122"/>
                <a:cs typeface="Tahoma" pitchFamily="34" charset="0"/>
              </a:rPr>
              <a:t>Migration to the countryside: situation and search for the “countryside”  </a:t>
            </a:r>
            <a:r>
              <a:rPr lang="zh-CN" altLang="en-US" sz="2400" dirty="0" smtClean="0">
                <a:latin typeface="Arial" panose="020B0604020202020204" pitchFamily="34" charset="0"/>
                <a:ea typeface="新宋体" panose="02010609030101010101" pitchFamily="49" charset="-122"/>
                <a:cs typeface="Tahoma" pitchFamily="34" charset="0"/>
              </a:rPr>
              <a:t>去城还乡：基本情况与对“田园牧歌式乡村”的向往</a:t>
            </a:r>
            <a:endParaRPr lang="en-AU" sz="2400" dirty="0" smtClean="0">
              <a:latin typeface="Arial" panose="020B0604020202020204" pitchFamily="34" charset="0"/>
              <a:ea typeface="新宋体" panose="02010609030101010101" pitchFamily="49" charset="-122"/>
              <a:cs typeface="Tahoma" pitchFamily="34" charset="0"/>
            </a:endParaRPr>
          </a:p>
          <a:p>
            <a:pPr>
              <a:spcBef>
                <a:spcPts val="1200"/>
              </a:spcBef>
            </a:pPr>
            <a:r>
              <a:rPr lang="en-AU" sz="2400" dirty="0" smtClean="0">
                <a:latin typeface="Arial" panose="020B0604020202020204" pitchFamily="34" charset="0"/>
                <a:ea typeface="新宋体" panose="02010609030101010101" pitchFamily="49" charset="-122"/>
                <a:cs typeface="Tahoma" pitchFamily="34" charset="0"/>
              </a:rPr>
              <a:t>Class in the studies of agrarian change: </a:t>
            </a:r>
            <a:br>
              <a:rPr lang="en-AU" sz="2400" dirty="0" smtClean="0">
                <a:latin typeface="Arial" panose="020B0604020202020204" pitchFamily="34" charset="0"/>
                <a:ea typeface="新宋体" panose="02010609030101010101" pitchFamily="49" charset="-122"/>
                <a:cs typeface="Tahoma" pitchFamily="34" charset="0"/>
              </a:rPr>
            </a:br>
            <a:r>
              <a:rPr lang="en-AU" sz="2400" dirty="0" smtClean="0">
                <a:latin typeface="Arial" panose="020B0604020202020204" pitchFamily="34" charset="0"/>
                <a:ea typeface="新宋体" panose="02010609030101010101" pitchFamily="49" charset="-122"/>
                <a:cs typeface="Tahoma" pitchFamily="34" charset="0"/>
              </a:rPr>
              <a:t>Past and Present  </a:t>
            </a:r>
            <a:r>
              <a:rPr lang="zh-CN" altLang="en-US" sz="2400" dirty="0" smtClean="0">
                <a:latin typeface="Arial" panose="020B0604020202020204" pitchFamily="34" charset="0"/>
                <a:ea typeface="新宋体" panose="02010609030101010101" pitchFamily="49" charset="-122"/>
                <a:cs typeface="Tahoma" pitchFamily="34" charset="0"/>
              </a:rPr>
              <a:t>农政变迁研究中的阶级：过去与现在</a:t>
            </a:r>
            <a:endParaRPr lang="en-AU" sz="2400" dirty="0" smtClean="0">
              <a:latin typeface="Arial" panose="020B0604020202020204" pitchFamily="34" charset="0"/>
              <a:ea typeface="新宋体" panose="02010609030101010101" pitchFamily="49" charset="-122"/>
              <a:cs typeface="Tahoma" pitchFamily="34" charset="0"/>
            </a:endParaRPr>
          </a:p>
          <a:p>
            <a:pPr>
              <a:spcBef>
                <a:spcPts val="1200"/>
              </a:spcBef>
            </a:pPr>
            <a:r>
              <a:rPr lang="en-AU" sz="2400" dirty="0">
                <a:latin typeface="Arial" panose="020B0604020202020204" pitchFamily="34" charset="0"/>
                <a:ea typeface="新宋体" panose="02010609030101010101" pitchFamily="49" charset="-122"/>
                <a:cs typeface="Tahoma" pitchFamily="34" charset="0"/>
              </a:rPr>
              <a:t>Understanding class and rural-urban </a:t>
            </a:r>
            <a:r>
              <a:rPr lang="en-AU" sz="2400" dirty="0" smtClean="0">
                <a:latin typeface="Arial" panose="020B0604020202020204" pitchFamily="34" charset="0"/>
                <a:ea typeface="新宋体" panose="02010609030101010101" pitchFamily="49" charset="-122"/>
                <a:cs typeface="Tahoma" pitchFamily="34" charset="0"/>
              </a:rPr>
              <a:t>interaction  </a:t>
            </a:r>
            <a:r>
              <a:rPr lang="zh-CN" altLang="en-US" sz="2400" dirty="0" smtClean="0">
                <a:latin typeface="Arial" panose="020B0604020202020204" pitchFamily="34" charset="0"/>
                <a:ea typeface="新宋体" panose="02010609030101010101" pitchFamily="49" charset="-122"/>
                <a:cs typeface="Tahoma" pitchFamily="34" charset="0"/>
              </a:rPr>
              <a:t>理解阶级与城乡互动</a:t>
            </a:r>
            <a:endParaRPr lang="en-AU" sz="2400" dirty="0" smtClean="0">
              <a:latin typeface="Arial" panose="020B0604020202020204" pitchFamily="34" charset="0"/>
              <a:ea typeface="新宋体" panose="02010609030101010101" pitchFamily="49" charset="-122"/>
              <a:cs typeface="Tahoma" pitchFamily="34" charset="0"/>
            </a:endParaRPr>
          </a:p>
        </p:txBody>
      </p:sp>
      <p:sp>
        <p:nvSpPr>
          <p:cNvPr id="2" name="Title 1"/>
          <p:cNvSpPr>
            <a:spLocks noGrp="1"/>
          </p:cNvSpPr>
          <p:nvPr>
            <p:ph type="title" idx="4294967295"/>
          </p:nvPr>
        </p:nvSpPr>
        <p:spPr>
          <a:xfrm>
            <a:off x="683568" y="512763"/>
            <a:ext cx="7772400" cy="828005"/>
          </a:xfrm>
        </p:spPr>
        <p:style>
          <a:lnRef idx="2">
            <a:schemeClr val="accent4">
              <a:shade val="50000"/>
            </a:schemeClr>
          </a:lnRef>
          <a:fillRef idx="1">
            <a:schemeClr val="accent4"/>
          </a:fillRef>
          <a:effectRef idx="0">
            <a:schemeClr val="accent4"/>
          </a:effectRef>
          <a:fontRef idx="minor">
            <a:schemeClr val="lt1"/>
          </a:fontRef>
        </p:style>
        <p:txBody>
          <a:bodyPr/>
          <a:lstStyle/>
          <a:p>
            <a:pPr algn="ctr" fontAlgn="auto">
              <a:spcAft>
                <a:spcPts val="0"/>
              </a:spcAft>
              <a:defRPr/>
            </a:pPr>
            <a:r>
              <a:rPr lang="en-AU" sz="3200" b="1" dirty="0" smtClean="0">
                <a:solidFill>
                  <a:schemeClr val="tx2"/>
                </a:solidFill>
                <a:latin typeface="Comic Sans MS" pitchFamily="66" charset="0"/>
                <a:cs typeface="Tahoma" pitchFamily="34" charset="0"/>
              </a:rPr>
              <a:t>Content </a:t>
            </a:r>
            <a:r>
              <a:rPr lang="zh-CN" altLang="en-US" sz="3200" b="1" dirty="0" smtClean="0">
                <a:solidFill>
                  <a:srgbClr val="002060"/>
                </a:solidFill>
                <a:latin typeface="+mj-ea"/>
                <a:ea typeface="+mj-ea"/>
                <a:cs typeface="Tahoma" pitchFamily="34" charset="0"/>
              </a:rPr>
              <a:t>内容</a:t>
            </a:r>
            <a:endParaRPr lang="en-AU" sz="3200" b="1" dirty="0">
              <a:solidFill>
                <a:srgbClr val="002060"/>
              </a:solidFill>
              <a:latin typeface="+mj-ea"/>
              <a:ea typeface="+mj-ea"/>
              <a:cs typeface="Tahoma" pitchFamily="34" charset="0"/>
            </a:endParaRPr>
          </a:p>
        </p:txBody>
      </p:sp>
      <p:sp>
        <p:nvSpPr>
          <p:cNvPr id="4" name="Slide Number Placeholder 3"/>
          <p:cNvSpPr>
            <a:spLocks noGrp="1"/>
          </p:cNvSpPr>
          <p:nvPr>
            <p:ph type="sldNum" sz="quarter" idx="12"/>
          </p:nvPr>
        </p:nvSpPr>
        <p:spPr/>
        <p:txBody>
          <a:bodyPr/>
          <a:lstStyle/>
          <a:p>
            <a:pPr>
              <a:defRPr/>
            </a:pPr>
            <a:fld id="{035A48DA-C354-4B41-B0F5-EF8C67854656}" type="slidenum">
              <a:rPr lang="en-AU" sz="1600" smtClean="0"/>
              <a:pPr>
                <a:defRPr/>
              </a:pPr>
              <a:t>2</a:t>
            </a:fld>
            <a:endParaRPr lang="en-AU" sz="1600"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2"/>
          <p:cNvSpPr>
            <a:spLocks noGrp="1"/>
          </p:cNvSpPr>
          <p:nvPr>
            <p:ph idx="4294967295"/>
          </p:nvPr>
        </p:nvSpPr>
        <p:spPr>
          <a:xfrm>
            <a:off x="617712" y="1733550"/>
            <a:ext cx="7992888" cy="4865687"/>
          </a:xfrm>
        </p:spPr>
        <p:txBody>
          <a:bodyPr/>
          <a:lstStyle/>
          <a:p>
            <a:pPr>
              <a:spcBef>
                <a:spcPts val="1200"/>
              </a:spcBef>
            </a:pPr>
            <a:r>
              <a:rPr lang="en-AU" sz="2400" dirty="0">
                <a:latin typeface="Arial" panose="020B0604020202020204" pitchFamily="34" charset="0"/>
                <a:ea typeface="新宋体" panose="02010609030101010101" pitchFamily="49" charset="-122"/>
                <a:cs typeface="Tahoma" pitchFamily="34" charset="0"/>
              </a:rPr>
              <a:t>Desakota - Terry McGee et.al  </a:t>
            </a:r>
            <a:r>
              <a:rPr lang="zh-CN" altLang="en-US" sz="2400" dirty="0">
                <a:latin typeface="Arial" panose="020B0604020202020204" pitchFamily="34" charset="0"/>
                <a:ea typeface="新宋体" panose="02010609030101010101" pitchFamily="49" charset="-122"/>
                <a:cs typeface="Tahoma" pitchFamily="34" charset="0"/>
              </a:rPr>
              <a:t>乡城过渡区</a:t>
            </a:r>
            <a:r>
              <a:rPr lang="en-US" altLang="zh-CN" sz="2400" dirty="0">
                <a:latin typeface="Arial" panose="020B0604020202020204" pitchFamily="34" charset="0"/>
                <a:ea typeface="新宋体" panose="02010609030101010101" pitchFamily="49" charset="-122"/>
                <a:cs typeface="Tahoma" pitchFamily="34" charset="0"/>
              </a:rPr>
              <a:t>-</a:t>
            </a:r>
            <a:r>
              <a:rPr lang="zh-CN" altLang="en-US" sz="2400" dirty="0">
                <a:latin typeface="Arial" panose="020B0604020202020204" pitchFamily="34" charset="0"/>
                <a:ea typeface="新宋体" panose="02010609030101010101" pitchFamily="49" charset="-122"/>
                <a:cs typeface="Tahoma" pitchFamily="34" charset="0"/>
              </a:rPr>
              <a:t>特里</a:t>
            </a:r>
            <a:r>
              <a:rPr lang="en-US" altLang="zh-CN" sz="2400" dirty="0">
                <a:latin typeface="Arial" panose="020B0604020202020204" pitchFamily="34" charset="0"/>
                <a:ea typeface="新宋体" panose="02010609030101010101" pitchFamily="49" charset="-122"/>
                <a:cs typeface="Tahoma" pitchFamily="34" charset="0"/>
              </a:rPr>
              <a:t>·</a:t>
            </a:r>
            <a:r>
              <a:rPr lang="zh-CN" altLang="en-US" sz="2400" dirty="0">
                <a:latin typeface="Arial" panose="020B0604020202020204" pitchFamily="34" charset="0"/>
                <a:ea typeface="新宋体" panose="02010609030101010101" pitchFamily="49" charset="-122"/>
                <a:cs typeface="Tahoma" pitchFamily="34" charset="0"/>
              </a:rPr>
              <a:t>麦吉等（</a:t>
            </a:r>
            <a:r>
              <a:rPr lang="en-US" altLang="zh-CN" sz="2400" dirty="0">
                <a:latin typeface="Arial" panose="020B0604020202020204" pitchFamily="34" charset="0"/>
                <a:ea typeface="新宋体" panose="02010609030101010101" pitchFamily="49" charset="-122"/>
                <a:cs typeface="Tahoma" pitchFamily="34" charset="0"/>
              </a:rPr>
              <a:t>1991</a:t>
            </a:r>
            <a:r>
              <a:rPr lang="zh-CN" altLang="en-US" sz="2400" dirty="0">
                <a:latin typeface="Arial" panose="020B0604020202020204" pitchFamily="34" charset="0"/>
                <a:ea typeface="新宋体" panose="02010609030101010101" pitchFamily="49" charset="-122"/>
                <a:cs typeface="Tahoma" pitchFamily="34" charset="0"/>
              </a:rPr>
              <a:t>）</a:t>
            </a:r>
            <a:endParaRPr lang="en-AU" sz="2400" dirty="0">
              <a:latin typeface="Arial" panose="020B0604020202020204" pitchFamily="34" charset="0"/>
              <a:ea typeface="新宋体" panose="02010609030101010101" pitchFamily="49" charset="-122"/>
              <a:cs typeface="Tahoma" pitchFamily="34" charset="0"/>
            </a:endParaRPr>
          </a:p>
          <a:p>
            <a:pPr>
              <a:spcBef>
                <a:spcPts val="1200"/>
              </a:spcBef>
            </a:pPr>
            <a:r>
              <a:rPr lang="en-AU" sz="2400" dirty="0">
                <a:latin typeface="Arial" panose="020B0604020202020204" pitchFamily="34" charset="0"/>
                <a:ea typeface="新宋体" panose="02010609030101010101" pitchFamily="49" charset="-122"/>
                <a:cs typeface="Tahoma" pitchFamily="34" charset="0"/>
              </a:rPr>
              <a:t>Confined to large metropolitan regions  </a:t>
            </a:r>
            <a:r>
              <a:rPr lang="zh-CN" altLang="en-US" sz="2400" dirty="0">
                <a:latin typeface="Arial" panose="020B0604020202020204" pitchFamily="34" charset="0"/>
                <a:ea typeface="新宋体" panose="02010609030101010101" pitchFamily="49" charset="-122"/>
                <a:cs typeface="Tahoma" pitchFamily="34" charset="0"/>
              </a:rPr>
              <a:t>发展囿于大都会区的限制</a:t>
            </a:r>
            <a:endParaRPr lang="en-AU" sz="2400" dirty="0">
              <a:latin typeface="Arial" panose="020B0604020202020204" pitchFamily="34" charset="0"/>
              <a:ea typeface="新宋体" panose="02010609030101010101" pitchFamily="49" charset="-122"/>
              <a:cs typeface="Tahoma" pitchFamily="34" charset="0"/>
            </a:endParaRPr>
          </a:p>
          <a:p>
            <a:pPr>
              <a:spcBef>
                <a:spcPts val="1200"/>
              </a:spcBef>
            </a:pPr>
            <a:r>
              <a:rPr lang="en-AU" sz="2400" dirty="0">
                <a:latin typeface="Arial" panose="020B0604020202020204" pitchFamily="34" charset="0"/>
                <a:ea typeface="新宋体" panose="02010609030101010101" pitchFamily="49" charset="-122"/>
                <a:cs typeface="Tahoma" pitchFamily="34" charset="0"/>
              </a:rPr>
              <a:t>Under-studied: falling between urban and rural  </a:t>
            </a:r>
            <a:r>
              <a:rPr lang="zh-CN" altLang="en-US" sz="2400" dirty="0">
                <a:latin typeface="Arial" panose="020B0604020202020204" pitchFamily="34" charset="0"/>
                <a:ea typeface="新宋体" panose="02010609030101010101" pitchFamily="49" charset="-122"/>
                <a:cs typeface="Tahoma" pitchFamily="34" charset="0"/>
              </a:rPr>
              <a:t>对介于城市和乡村之间的地带研究远远不足</a:t>
            </a:r>
            <a:endParaRPr lang="en-AU" sz="2400" dirty="0">
              <a:latin typeface="Arial" panose="020B0604020202020204" pitchFamily="34" charset="0"/>
              <a:ea typeface="新宋体" panose="02010609030101010101" pitchFamily="49" charset="-122"/>
              <a:cs typeface="Tahoma" pitchFamily="34" charset="0"/>
            </a:endParaRPr>
          </a:p>
          <a:p>
            <a:pPr>
              <a:spcBef>
                <a:spcPts val="1200"/>
              </a:spcBef>
            </a:pPr>
            <a:r>
              <a:rPr lang="en-AU" sz="2400" dirty="0">
                <a:latin typeface="Arial" panose="020B0604020202020204" pitchFamily="34" charset="0"/>
                <a:ea typeface="新宋体" panose="02010609030101010101" pitchFamily="49" charset="-122"/>
                <a:cs typeface="Tahoma" pitchFamily="34" charset="0"/>
              </a:rPr>
              <a:t>Yet, peri-urban area is the most dynamic  </a:t>
            </a:r>
            <a:r>
              <a:rPr lang="zh-CN" altLang="en-US" sz="2400" dirty="0" smtClean="0">
                <a:latin typeface="Arial" panose="020B0604020202020204" pitchFamily="34" charset="0"/>
                <a:ea typeface="新宋体" panose="02010609030101010101" pitchFamily="49" charset="-122"/>
                <a:cs typeface="Tahoma" pitchFamily="34" charset="0"/>
              </a:rPr>
              <a:t>然而，郊区</a:t>
            </a:r>
            <a:r>
              <a:rPr lang="zh-CN" altLang="en-US" sz="2400" dirty="0">
                <a:latin typeface="Arial" panose="020B0604020202020204" pitchFamily="34" charset="0"/>
                <a:ea typeface="新宋体" panose="02010609030101010101" pitchFamily="49" charset="-122"/>
                <a:cs typeface="Tahoma" pitchFamily="34" charset="0"/>
              </a:rPr>
              <a:t>是</a:t>
            </a:r>
            <a:r>
              <a:rPr lang="zh-CN" altLang="en-US" sz="2400" dirty="0" smtClean="0">
                <a:latin typeface="Arial" panose="020B0604020202020204" pitchFamily="34" charset="0"/>
                <a:ea typeface="新宋体" panose="02010609030101010101" pitchFamily="49" charset="-122"/>
                <a:cs typeface="Tahoma" pitchFamily="34" charset="0"/>
              </a:rPr>
              <a:t>最富有</a:t>
            </a:r>
            <a:r>
              <a:rPr lang="zh-CN" altLang="en-US" sz="2400" dirty="0">
                <a:latin typeface="Arial" panose="020B0604020202020204" pitchFamily="34" charset="0"/>
                <a:ea typeface="新宋体" panose="02010609030101010101" pitchFamily="49" charset="-122"/>
                <a:cs typeface="Tahoma" pitchFamily="34" charset="0"/>
              </a:rPr>
              <a:t>动态性的</a:t>
            </a:r>
            <a:endParaRPr lang="en-AU" sz="2400" dirty="0">
              <a:latin typeface="Arial" panose="020B0604020202020204" pitchFamily="34" charset="0"/>
              <a:ea typeface="新宋体" panose="02010609030101010101" pitchFamily="49" charset="-122"/>
              <a:cs typeface="Tahoma" pitchFamily="34" charset="0"/>
            </a:endParaRPr>
          </a:p>
        </p:txBody>
      </p:sp>
      <p:sp>
        <p:nvSpPr>
          <p:cNvPr id="2" name="Title 1"/>
          <p:cNvSpPr>
            <a:spLocks noGrp="1"/>
          </p:cNvSpPr>
          <p:nvPr>
            <p:ph type="title" idx="4294967295"/>
          </p:nvPr>
        </p:nvSpPr>
        <p:spPr>
          <a:xfrm>
            <a:off x="683568" y="512763"/>
            <a:ext cx="7772400" cy="1044029"/>
          </a:xfrm>
        </p:spPr>
        <p:style>
          <a:lnRef idx="2">
            <a:schemeClr val="accent4">
              <a:shade val="50000"/>
            </a:schemeClr>
          </a:lnRef>
          <a:fillRef idx="1">
            <a:schemeClr val="accent4"/>
          </a:fillRef>
          <a:effectRef idx="0">
            <a:schemeClr val="accent4"/>
          </a:effectRef>
          <a:fontRef idx="minor">
            <a:schemeClr val="lt1"/>
          </a:fontRef>
        </p:style>
        <p:txBody>
          <a:bodyPr/>
          <a:lstStyle/>
          <a:p>
            <a:pPr algn="ctr" fontAlgn="auto">
              <a:spcAft>
                <a:spcPts val="0"/>
              </a:spcAft>
              <a:defRPr/>
            </a:pPr>
            <a:r>
              <a:rPr lang="en-AU" sz="3200" b="1" dirty="0" smtClean="0">
                <a:solidFill>
                  <a:schemeClr val="tx2"/>
                </a:solidFill>
                <a:latin typeface="Comic Sans MS" pitchFamily="66" charset="0"/>
                <a:cs typeface="Tahoma" pitchFamily="34" charset="0"/>
              </a:rPr>
              <a:t>Study of peri-urban in SE Asia</a:t>
            </a:r>
            <a:br>
              <a:rPr lang="en-AU" sz="3200" b="1" dirty="0" smtClean="0">
                <a:solidFill>
                  <a:schemeClr val="tx2"/>
                </a:solidFill>
                <a:latin typeface="Comic Sans MS" pitchFamily="66" charset="0"/>
                <a:cs typeface="Tahoma" pitchFamily="34" charset="0"/>
              </a:rPr>
            </a:br>
            <a:r>
              <a:rPr lang="zh-CN" altLang="en-US" sz="3200" dirty="0" smtClean="0">
                <a:solidFill>
                  <a:srgbClr val="002060"/>
                </a:solidFill>
                <a:latin typeface="+mj-ea"/>
                <a:ea typeface="+mj-ea"/>
                <a:cs typeface="Tahoma" pitchFamily="34" charset="0"/>
              </a:rPr>
              <a:t>东南亚的郊区研究</a:t>
            </a:r>
            <a:endParaRPr lang="en-AU" sz="3200" dirty="0">
              <a:solidFill>
                <a:srgbClr val="002060"/>
              </a:solidFill>
              <a:latin typeface="+mj-ea"/>
              <a:ea typeface="+mj-ea"/>
              <a:cs typeface="Tahoma" pitchFamily="34" charset="0"/>
            </a:endParaRPr>
          </a:p>
        </p:txBody>
      </p:sp>
      <p:sp>
        <p:nvSpPr>
          <p:cNvPr id="4" name="Slide Number Placeholder 3"/>
          <p:cNvSpPr>
            <a:spLocks noGrp="1"/>
          </p:cNvSpPr>
          <p:nvPr>
            <p:ph type="sldNum" sz="quarter" idx="12"/>
          </p:nvPr>
        </p:nvSpPr>
        <p:spPr/>
        <p:txBody>
          <a:bodyPr/>
          <a:lstStyle/>
          <a:p>
            <a:pPr>
              <a:defRPr/>
            </a:pPr>
            <a:fld id="{035A48DA-C354-4B41-B0F5-EF8C67854656}" type="slidenum">
              <a:rPr lang="en-AU" sz="1600" smtClean="0"/>
              <a:pPr>
                <a:defRPr/>
              </a:pPr>
              <a:t>3</a:t>
            </a:fld>
            <a:endParaRPr lang="en-AU" sz="1600" dirty="0"/>
          </a:p>
        </p:txBody>
      </p:sp>
    </p:spTree>
    <p:extLst>
      <p:ext uri="{BB962C8B-B14F-4D97-AF65-F5344CB8AC3E}">
        <p14:creationId xmlns:p14="http://schemas.microsoft.com/office/powerpoint/2010/main" val="348135842"/>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9552" y="404664"/>
            <a:ext cx="8064896" cy="115212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vert="horz" anchor="ctr">
            <a:noAutofit/>
          </a:bodyPr>
          <a:lstStyle/>
          <a:p>
            <a:pPr lvl="0" algn="ctr">
              <a:spcBef>
                <a:spcPts val="1200"/>
              </a:spcBef>
              <a:defRPr/>
            </a:pPr>
            <a:r>
              <a:rPr kumimoji="0" lang="en-AU" sz="3200" i="0" u="none" strike="noStrike" kern="1200" cap="none" spc="-100" normalizeH="0" baseline="0" noProof="0" dirty="0" smtClean="0">
                <a:ln>
                  <a:noFill/>
                </a:ln>
                <a:solidFill>
                  <a:schemeClr val="tx1"/>
                </a:solidFill>
                <a:effectLst/>
                <a:uLnTx/>
                <a:uFillTx/>
                <a:latin typeface="Comic Sans MS" pitchFamily="66" charset="0"/>
                <a:ea typeface="+mj-ea"/>
                <a:cs typeface="Tahoma" pitchFamily="34" charset="0"/>
              </a:rPr>
              <a:t>The peri-urban</a:t>
            </a:r>
            <a:r>
              <a:rPr kumimoji="0" lang="en-AU" sz="3200" i="0" u="none" strike="noStrike" kern="1200" cap="none" spc="-100" normalizeH="0" noProof="0" dirty="0" smtClean="0">
                <a:ln>
                  <a:noFill/>
                </a:ln>
                <a:solidFill>
                  <a:schemeClr val="tx1"/>
                </a:solidFill>
                <a:effectLst/>
                <a:uLnTx/>
                <a:uFillTx/>
                <a:latin typeface="Comic Sans MS" pitchFamily="66" charset="0"/>
                <a:ea typeface="+mj-ea"/>
                <a:cs typeface="Tahoma" pitchFamily="34" charset="0"/>
              </a:rPr>
              <a:t> </a:t>
            </a:r>
            <a:r>
              <a:rPr kumimoji="0" lang="en-AU" sz="3200" i="0" u="none" strike="noStrike" kern="1200" cap="none" spc="-100" normalizeH="0" baseline="0" noProof="0" dirty="0" smtClean="0">
                <a:ln>
                  <a:noFill/>
                </a:ln>
                <a:solidFill>
                  <a:schemeClr val="tx1"/>
                </a:solidFill>
                <a:effectLst/>
                <a:uLnTx/>
                <a:uFillTx/>
                <a:latin typeface="Comic Sans MS" pitchFamily="66" charset="0"/>
                <a:ea typeface="+mj-ea"/>
                <a:cs typeface="Tahoma" pitchFamily="34" charset="0"/>
              </a:rPr>
              <a:t>case study</a:t>
            </a:r>
          </a:p>
          <a:p>
            <a:pPr lvl="0" algn="ctr">
              <a:spcBef>
                <a:spcPts val="1200"/>
              </a:spcBef>
              <a:defRPr/>
            </a:pPr>
            <a:r>
              <a:rPr lang="zh-CN" altLang="en-US" sz="3200" spc="-100" noProof="0" dirty="0" smtClean="0">
                <a:solidFill>
                  <a:srgbClr val="002060"/>
                </a:solidFill>
                <a:latin typeface="Comic Sans MS" pitchFamily="66" charset="0"/>
                <a:ea typeface="+mj-ea"/>
                <a:cs typeface="Tahoma" pitchFamily="34" charset="0"/>
              </a:rPr>
              <a:t>郊区个案研究：</a:t>
            </a:r>
            <a:r>
              <a:rPr lang="zh-CN" altLang="en-US" sz="3200" spc="-100" dirty="0" smtClean="0">
                <a:solidFill>
                  <a:srgbClr val="002060"/>
                </a:solidFill>
                <a:latin typeface="Comic Sans MS" pitchFamily="66" charset="0"/>
                <a:ea typeface="+mj-ea"/>
                <a:cs typeface="Tahoma" pitchFamily="34" charset="0"/>
              </a:rPr>
              <a:t>清</a:t>
            </a:r>
            <a:r>
              <a:rPr lang="zh-CN" altLang="en-US" sz="3200" spc="-100" dirty="0">
                <a:solidFill>
                  <a:srgbClr val="002060"/>
                </a:solidFill>
                <a:latin typeface="Comic Sans MS" pitchFamily="66" charset="0"/>
                <a:ea typeface="+mj-ea"/>
                <a:cs typeface="Tahoma" pitchFamily="34" charset="0"/>
              </a:rPr>
              <a:t>迈</a:t>
            </a:r>
            <a:endParaRPr kumimoji="0" lang="en-AU" sz="3200" i="0" u="none" strike="noStrike" kern="1200" cap="none" spc="-100" normalizeH="0" baseline="0" noProof="0" dirty="0" smtClean="0">
              <a:ln>
                <a:noFill/>
              </a:ln>
              <a:solidFill>
                <a:srgbClr val="002060"/>
              </a:solidFill>
              <a:effectLst/>
              <a:uLnTx/>
              <a:uFillTx/>
              <a:latin typeface="Comic Sans MS" pitchFamily="66" charset="0"/>
              <a:ea typeface="+mj-ea"/>
              <a:cs typeface="Tahoma" pitchFamily="34" charset="0"/>
            </a:endParaRPr>
          </a:p>
        </p:txBody>
      </p:sp>
      <p:grpSp>
        <p:nvGrpSpPr>
          <p:cNvPr id="10" name="Group 9"/>
          <p:cNvGrpSpPr/>
          <p:nvPr/>
        </p:nvGrpSpPr>
        <p:grpSpPr>
          <a:xfrm>
            <a:off x="7020273" y="1656184"/>
            <a:ext cx="1584175" cy="2276872"/>
            <a:chOff x="1115616" y="1628800"/>
            <a:chExt cx="2237787" cy="3312368"/>
          </a:xfrm>
        </p:grpSpPr>
        <p:pic>
          <p:nvPicPr>
            <p:cNvPr id="11268" name="Picture 4" descr="thailand-map-2"/>
            <p:cNvPicPr>
              <a:picLocks noChangeAspect="1" noChangeArrowheads="1"/>
            </p:cNvPicPr>
            <p:nvPr/>
          </p:nvPicPr>
          <p:blipFill>
            <a:blip r:embed="rId3" cstate="print"/>
            <a:srcRect/>
            <a:stretch>
              <a:fillRect/>
            </a:stretch>
          </p:blipFill>
          <p:spPr bwMode="auto">
            <a:xfrm>
              <a:off x="1115616" y="1628800"/>
              <a:ext cx="2237787" cy="3312368"/>
            </a:xfrm>
            <a:prstGeom prst="rect">
              <a:avLst/>
            </a:prstGeom>
            <a:noFill/>
            <a:ln w="9525">
              <a:noFill/>
              <a:miter lim="800000"/>
              <a:headEnd/>
              <a:tailEnd/>
            </a:ln>
          </p:spPr>
        </p:pic>
        <p:sp>
          <p:nvSpPr>
            <p:cNvPr id="8" name="Oval 7"/>
            <p:cNvSpPr/>
            <p:nvPr/>
          </p:nvSpPr>
          <p:spPr>
            <a:xfrm>
              <a:off x="1619672" y="2204864"/>
              <a:ext cx="360040" cy="2880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2" name="Slide Number Placeholder 11"/>
          <p:cNvSpPr>
            <a:spLocks noGrp="1"/>
          </p:cNvSpPr>
          <p:nvPr>
            <p:ph type="sldNum" sz="quarter" idx="12"/>
          </p:nvPr>
        </p:nvSpPr>
        <p:spPr/>
        <p:txBody>
          <a:bodyPr/>
          <a:lstStyle/>
          <a:p>
            <a:pPr>
              <a:defRPr/>
            </a:pPr>
            <a:fld id="{035A48DA-C354-4B41-B0F5-EF8C67854656}" type="slidenum">
              <a:rPr lang="en-AU" smtClean="0"/>
              <a:pPr>
                <a:defRPr/>
              </a:pPr>
              <a:t>4</a:t>
            </a:fld>
            <a:endParaRPr lang="en-AU"/>
          </a:p>
        </p:txBody>
      </p:sp>
      <p:grpSp>
        <p:nvGrpSpPr>
          <p:cNvPr id="2" name="Group 1"/>
          <p:cNvGrpSpPr/>
          <p:nvPr/>
        </p:nvGrpSpPr>
        <p:grpSpPr>
          <a:xfrm>
            <a:off x="574421" y="1665312"/>
            <a:ext cx="6292701" cy="4572000"/>
            <a:chOff x="574421" y="1665312"/>
            <a:chExt cx="6292701" cy="4572000"/>
          </a:xfrm>
        </p:grpSpPr>
        <p:pic>
          <p:nvPicPr>
            <p:cNvPr id="13" name="Content Placeholder 3" descr="cm_ProvAreatype.jpg"/>
            <p:cNvPicPr>
              <a:picLocks/>
            </p:cNvPicPr>
            <p:nvPr/>
          </p:nvPicPr>
          <p:blipFill>
            <a:blip r:embed="rId4" cstate="print"/>
            <a:stretch>
              <a:fillRect/>
            </a:stretch>
          </p:blipFill>
          <p:spPr>
            <a:xfrm>
              <a:off x="574421" y="1665312"/>
              <a:ext cx="4645651" cy="4572000"/>
            </a:xfrm>
            <a:prstGeom prst="rect">
              <a:avLst/>
            </a:prstGeom>
          </p:spPr>
        </p:pic>
        <p:pic>
          <p:nvPicPr>
            <p:cNvPr id="9" name="Picture 10" descr="เมืองเชียงใหม่ 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71800" y="1665312"/>
              <a:ext cx="409532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idx="4294967295"/>
          </p:nvPr>
        </p:nvSpPr>
        <p:spPr>
          <a:xfrm>
            <a:off x="539552" y="188639"/>
            <a:ext cx="8208912" cy="1133275"/>
          </a:xfrm>
        </p:spPr>
        <p:style>
          <a:lnRef idx="2">
            <a:schemeClr val="accent4">
              <a:shade val="50000"/>
            </a:schemeClr>
          </a:lnRef>
          <a:fillRef idx="1">
            <a:schemeClr val="accent4"/>
          </a:fillRef>
          <a:effectRef idx="0">
            <a:schemeClr val="accent4"/>
          </a:effectRef>
          <a:fontRef idx="minor">
            <a:schemeClr val="lt1"/>
          </a:fontRef>
        </p:style>
        <p:txBody>
          <a:bodyPr/>
          <a:lstStyle/>
          <a:p>
            <a:pPr marL="360363" indent="-360363" algn="ctr">
              <a:spcBef>
                <a:spcPts val="0"/>
              </a:spcBef>
            </a:pPr>
            <a:r>
              <a:rPr lang="en-AU" sz="3200" dirty="0" smtClean="0">
                <a:solidFill>
                  <a:schemeClr val="tx1"/>
                </a:solidFill>
                <a:latin typeface="Comic Sans MS" pitchFamily="66" charset="0"/>
                <a:cs typeface="Tahoma" pitchFamily="34" charset="0"/>
              </a:rPr>
              <a:t>Location of the case study</a:t>
            </a:r>
            <a:br>
              <a:rPr lang="en-AU" sz="3200" dirty="0" smtClean="0">
                <a:solidFill>
                  <a:schemeClr val="tx1"/>
                </a:solidFill>
                <a:latin typeface="Comic Sans MS" pitchFamily="66" charset="0"/>
                <a:cs typeface="Tahoma" pitchFamily="34" charset="0"/>
              </a:rPr>
            </a:br>
            <a:r>
              <a:rPr lang="zh-CN" altLang="en-US" sz="3200" dirty="0" smtClean="0">
                <a:solidFill>
                  <a:srgbClr val="002060"/>
                </a:solidFill>
                <a:latin typeface="+mj-ea"/>
                <a:ea typeface="+mj-ea"/>
                <a:cs typeface="Tahoma" pitchFamily="34" charset="0"/>
              </a:rPr>
              <a:t>案例位置</a:t>
            </a:r>
            <a:endParaRPr lang="th-TH" sz="2800" dirty="0">
              <a:solidFill>
                <a:srgbClr val="002060"/>
              </a:solidFill>
              <a:latin typeface="+mj-ea"/>
              <a:ea typeface="+mj-ea"/>
            </a:endParaRPr>
          </a:p>
        </p:txBody>
      </p:sp>
      <p:pic>
        <p:nvPicPr>
          <p:cNvPr id="10245"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539552" y="1357263"/>
            <a:ext cx="8208912" cy="5024064"/>
          </a:xfrm>
        </p:spPr>
      </p:pic>
      <p:sp>
        <p:nvSpPr>
          <p:cNvPr id="8" name="Slide Number Placeholder 7"/>
          <p:cNvSpPr>
            <a:spLocks noGrp="1"/>
          </p:cNvSpPr>
          <p:nvPr>
            <p:ph type="sldNum" sz="quarter" idx="12"/>
          </p:nvPr>
        </p:nvSpPr>
        <p:spPr/>
        <p:txBody>
          <a:bodyPr/>
          <a:lstStyle/>
          <a:p>
            <a:pPr>
              <a:defRPr/>
            </a:pPr>
            <a:fld id="{035A48DA-C354-4B41-B0F5-EF8C67854656}" type="slidenum">
              <a:rPr lang="en-AU" smtClean="0">
                <a:solidFill>
                  <a:srgbClr val="D6ECFF"/>
                </a:solidFill>
              </a:rPr>
              <a:pPr>
                <a:defRPr/>
              </a:pPr>
              <a:t>5</a:t>
            </a:fld>
            <a:endParaRPr lang="en-AU">
              <a:solidFill>
                <a:srgbClr val="D6ECFF"/>
              </a:solidFill>
            </a:endParaRPr>
          </a:p>
        </p:txBody>
      </p:sp>
    </p:spTree>
    <p:extLst>
      <p:ext uri="{BB962C8B-B14F-4D97-AF65-F5344CB8AC3E}">
        <p14:creationId xmlns:p14="http://schemas.microsoft.com/office/powerpoint/2010/main" val="27159522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67544" y="404664"/>
            <a:ext cx="8280920" cy="924277"/>
          </a:xfrm>
        </p:spPr>
        <p:style>
          <a:lnRef idx="3">
            <a:schemeClr val="lt1"/>
          </a:lnRef>
          <a:fillRef idx="1">
            <a:schemeClr val="accent1"/>
          </a:fillRef>
          <a:effectRef idx="1">
            <a:schemeClr val="accent1"/>
          </a:effectRef>
          <a:fontRef idx="minor">
            <a:schemeClr val="lt1"/>
          </a:fontRef>
        </p:style>
        <p:txBody>
          <a:bodyPr>
            <a:noAutofit/>
          </a:bodyPr>
          <a:lstStyle/>
          <a:p>
            <a:pPr algn="ctr" fontAlgn="auto">
              <a:spcAft>
                <a:spcPts val="0"/>
              </a:spcAft>
              <a:defRPr/>
            </a:pPr>
            <a:r>
              <a:rPr lang="en-AU" sz="2600" b="1" dirty="0">
                <a:solidFill>
                  <a:schemeClr val="tx1"/>
                </a:solidFill>
                <a:latin typeface="Comic Sans MS" panose="030F0702030302020204" pitchFamily="66" charset="0"/>
                <a:ea typeface="Times New Roman"/>
                <a:cs typeface="Arial"/>
              </a:rPr>
              <a:t>Study the Peri-urban </a:t>
            </a:r>
            <a:r>
              <a:rPr lang="en-AU" sz="2600" b="1" dirty="0" smtClean="0">
                <a:solidFill>
                  <a:schemeClr val="tx1"/>
                </a:solidFill>
                <a:latin typeface="Comic Sans MS" panose="030F0702030302020204" pitchFamily="66" charset="0"/>
                <a:ea typeface="Times New Roman"/>
                <a:cs typeface="Arial"/>
              </a:rPr>
              <a:t>area </a:t>
            </a:r>
            <a:r>
              <a:rPr lang="en-US" sz="2600" b="1" dirty="0">
                <a:solidFill>
                  <a:schemeClr val="tx1"/>
                </a:solidFill>
                <a:latin typeface="Comic Sans MS" panose="030F0702030302020204" pitchFamily="66" charset="0"/>
                <a:ea typeface="Times New Roman"/>
                <a:cs typeface="Arial"/>
              </a:rPr>
              <a:t/>
            </a:r>
            <a:br>
              <a:rPr lang="en-US" sz="2600" b="1" dirty="0">
                <a:solidFill>
                  <a:schemeClr val="tx1"/>
                </a:solidFill>
                <a:latin typeface="Comic Sans MS" panose="030F0702030302020204" pitchFamily="66" charset="0"/>
                <a:ea typeface="Times New Roman"/>
                <a:cs typeface="Arial"/>
              </a:rPr>
            </a:br>
            <a:r>
              <a:rPr lang="zh-CN" altLang="en-US" sz="2600" dirty="0" smtClean="0">
                <a:solidFill>
                  <a:srgbClr val="002060"/>
                </a:solidFill>
                <a:latin typeface="+mj-ea"/>
                <a:ea typeface="+mj-ea"/>
                <a:cs typeface="Arial"/>
              </a:rPr>
              <a:t>研究郊区</a:t>
            </a:r>
            <a:endParaRPr lang="en-AU" sz="2600" dirty="0">
              <a:solidFill>
                <a:srgbClr val="002060"/>
              </a:solidFill>
              <a:effectLst/>
              <a:latin typeface="+mj-ea"/>
              <a:ea typeface="+mj-ea"/>
              <a:cs typeface="EucrosiaUPC" pitchFamily="18" charset="-34"/>
            </a:endParaRPr>
          </a:p>
        </p:txBody>
      </p:sp>
      <p:sp>
        <p:nvSpPr>
          <p:cNvPr id="3" name="Subtitle 2"/>
          <p:cNvSpPr>
            <a:spLocks noGrp="1"/>
          </p:cNvSpPr>
          <p:nvPr>
            <p:ph type="subTitle" idx="4294967295"/>
          </p:nvPr>
        </p:nvSpPr>
        <p:spPr>
          <a:xfrm>
            <a:off x="467544" y="3968971"/>
            <a:ext cx="8424936" cy="2632720"/>
          </a:xfrm>
        </p:spPr>
        <p:txBody>
          <a:bodyPr>
            <a:noAutofit/>
          </a:bodyPr>
          <a:lstStyle/>
          <a:p>
            <a:pPr lvl="0">
              <a:defRPr/>
            </a:pPr>
            <a:r>
              <a:rPr lang="en-AU" sz="2200" dirty="0" smtClean="0">
                <a:latin typeface="Calibri" panose="020F0502020204030204" pitchFamily="34" charset="0"/>
              </a:rPr>
              <a:t>Area of transition  </a:t>
            </a:r>
            <a:r>
              <a:rPr lang="zh-CN" altLang="en-US" sz="2200" dirty="0" smtClean="0">
                <a:latin typeface="Calibri" panose="020F0502020204030204" pitchFamily="34" charset="0"/>
              </a:rPr>
              <a:t>过渡区域</a:t>
            </a:r>
            <a:endParaRPr lang="en-AU" sz="2200" dirty="0" smtClean="0">
              <a:latin typeface="Calibri" panose="020F0502020204030204" pitchFamily="34" charset="0"/>
            </a:endParaRPr>
          </a:p>
          <a:p>
            <a:pPr lvl="0">
              <a:defRPr/>
            </a:pPr>
            <a:r>
              <a:rPr lang="en-AU" sz="2200" dirty="0">
                <a:latin typeface="Calibri" panose="020F0502020204030204" pitchFamily="34" charset="0"/>
              </a:rPr>
              <a:t>P</a:t>
            </a:r>
            <a:r>
              <a:rPr lang="en-AU" sz="2200" dirty="0" smtClean="0">
                <a:latin typeface="Calibri" panose="020F0502020204030204" pitchFamily="34" charset="0"/>
              </a:rPr>
              <a:t>ost-agrarian context: agrarian </a:t>
            </a:r>
            <a:r>
              <a:rPr lang="en-AU" sz="2200" dirty="0">
                <a:latin typeface="Calibri" panose="020F0502020204030204" pitchFamily="34" charset="0"/>
              </a:rPr>
              <a:t>changes and urban </a:t>
            </a:r>
            <a:r>
              <a:rPr lang="en-AU" sz="2200" dirty="0" smtClean="0">
                <a:latin typeface="Calibri" panose="020F0502020204030204" pitchFamily="34" charset="0"/>
              </a:rPr>
              <a:t>expansion  </a:t>
            </a:r>
            <a:r>
              <a:rPr lang="zh-CN" altLang="en-US" sz="2200" dirty="0" smtClean="0">
                <a:latin typeface="Calibri" panose="020F0502020204030204" pitchFamily="34" charset="0"/>
              </a:rPr>
              <a:t>后农耕环境：农政变迁与城市扩张</a:t>
            </a:r>
            <a:endParaRPr lang="en-AU" sz="2200" dirty="0">
              <a:latin typeface="Calibri" panose="020F0502020204030204" pitchFamily="34" charset="0"/>
            </a:endParaRPr>
          </a:p>
          <a:p>
            <a:pPr lvl="0">
              <a:defRPr/>
            </a:pPr>
            <a:r>
              <a:rPr lang="en-AU" sz="2200" dirty="0" smtClean="0">
                <a:latin typeface="Calibri" panose="020F0502020204030204" pitchFamily="34" charset="0"/>
              </a:rPr>
              <a:t>From out-migration to in-migration  </a:t>
            </a:r>
            <a:r>
              <a:rPr lang="zh-CN" altLang="en-US" sz="2200" dirty="0" smtClean="0">
                <a:latin typeface="Calibri" panose="020F0502020204030204" pitchFamily="34" charset="0"/>
              </a:rPr>
              <a:t>从迁出到迁入</a:t>
            </a:r>
            <a:endParaRPr lang="en-AU" sz="2200" dirty="0">
              <a:latin typeface="Calibri" panose="020F0502020204030204" pitchFamily="34" charset="0"/>
            </a:endParaRPr>
          </a:p>
          <a:p>
            <a:pPr lvl="0">
              <a:defRPr/>
            </a:pPr>
            <a:r>
              <a:rPr lang="en-AU" sz="2200" dirty="0" smtClean="0">
                <a:latin typeface="Calibri" panose="020F0502020204030204" pitchFamily="34" charset="0"/>
              </a:rPr>
              <a:t>Peri-urban village </a:t>
            </a:r>
            <a:r>
              <a:rPr lang="en-AU" sz="2200" dirty="0">
                <a:latin typeface="Calibri" panose="020F0502020204030204" pitchFamily="34" charset="0"/>
              </a:rPr>
              <a:t>as a place of class </a:t>
            </a:r>
            <a:r>
              <a:rPr lang="en-AU" sz="2200" dirty="0" smtClean="0">
                <a:latin typeface="Calibri" panose="020F0502020204030204" pitchFamily="34" charset="0"/>
              </a:rPr>
              <a:t>encounters  </a:t>
            </a:r>
            <a:r>
              <a:rPr lang="zh-CN" altLang="en-US" sz="2200" dirty="0" smtClean="0">
                <a:latin typeface="Calibri" panose="020F0502020204030204" pitchFamily="34" charset="0"/>
              </a:rPr>
              <a:t>郊区村庄是不同阶级之间遭遇的场所</a:t>
            </a:r>
          </a:p>
        </p:txBody>
      </p:sp>
      <p:sp>
        <p:nvSpPr>
          <p:cNvPr id="7" name="Slide Number Placeholder 6"/>
          <p:cNvSpPr>
            <a:spLocks noGrp="1"/>
          </p:cNvSpPr>
          <p:nvPr>
            <p:ph type="sldNum" sz="quarter" idx="12"/>
          </p:nvPr>
        </p:nvSpPr>
        <p:spPr/>
        <p:txBody>
          <a:bodyPr/>
          <a:lstStyle/>
          <a:p>
            <a:pPr>
              <a:defRPr/>
            </a:pPr>
            <a:fld id="{035A48DA-C354-4B41-B0F5-EF8C67854656}" type="slidenum">
              <a:rPr lang="en-AU" smtClean="0">
                <a:solidFill>
                  <a:srgbClr val="D6ECFF"/>
                </a:solidFill>
              </a:rPr>
              <a:pPr>
                <a:defRPr/>
              </a:pPr>
              <a:t>6</a:t>
            </a:fld>
            <a:endParaRPr lang="en-AU" dirty="0">
              <a:solidFill>
                <a:srgbClr val="D6ECFF"/>
              </a:solidFill>
            </a:endParaRPr>
          </a:p>
        </p:txBody>
      </p:sp>
      <p:pic>
        <p:nvPicPr>
          <p:cNvPr id="6" name="Picture 5" descr="1008_NongKhwai 058.jpg"/>
          <p:cNvPicPr>
            <a:picLocks noChangeAspect="1"/>
          </p:cNvPicPr>
          <p:nvPr/>
        </p:nvPicPr>
        <p:blipFill>
          <a:blip r:embed="rId3" cstate="print"/>
          <a:stretch>
            <a:fillRect/>
          </a:stretch>
        </p:blipFill>
        <p:spPr bwMode="auto">
          <a:xfrm>
            <a:off x="755576" y="1480652"/>
            <a:ext cx="3284186" cy="2459921"/>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8771" y="1509050"/>
            <a:ext cx="4359693" cy="2459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85202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3568" y="404664"/>
            <a:ext cx="7772400" cy="896218"/>
          </a:xfrm>
          <a:solidFill>
            <a:schemeClr val="accent1">
              <a:lumMod val="75000"/>
            </a:schemeClr>
          </a:solidFill>
        </p:spPr>
        <p:txBody>
          <a:bodyPr/>
          <a:lstStyle/>
          <a:p>
            <a:pPr algn="ctr" fontAlgn="auto">
              <a:spcAft>
                <a:spcPts val="0"/>
              </a:spcAft>
              <a:defRPr/>
            </a:pPr>
            <a:r>
              <a:rPr lang="en-AU" sz="2600" dirty="0" smtClean="0">
                <a:solidFill>
                  <a:schemeClr val="tx1"/>
                </a:solidFill>
                <a:latin typeface="Comic Sans MS" pitchFamily="66" charset="0"/>
                <a:cs typeface="Tahoma" pitchFamily="34" charset="0"/>
              </a:rPr>
              <a:t>Macro Level: Urban expansion</a:t>
            </a:r>
            <a:br>
              <a:rPr lang="en-AU" sz="2600" dirty="0" smtClean="0">
                <a:solidFill>
                  <a:schemeClr val="tx1"/>
                </a:solidFill>
                <a:latin typeface="Comic Sans MS" pitchFamily="66" charset="0"/>
                <a:cs typeface="Tahoma" pitchFamily="34" charset="0"/>
              </a:rPr>
            </a:br>
            <a:r>
              <a:rPr lang="zh-CN" altLang="en-US" sz="2600" dirty="0">
                <a:solidFill>
                  <a:srgbClr val="002060"/>
                </a:solidFill>
                <a:latin typeface="+mj-ea"/>
                <a:ea typeface="+mj-ea"/>
                <a:cs typeface="Arial"/>
              </a:rPr>
              <a:t>宏观层次：城市扩张</a:t>
            </a:r>
            <a:r>
              <a:rPr lang="en-AU" sz="2600" dirty="0">
                <a:solidFill>
                  <a:srgbClr val="002060"/>
                </a:solidFill>
                <a:latin typeface="+mj-ea"/>
                <a:ea typeface="+mj-ea"/>
                <a:cs typeface="Arial"/>
              </a:rPr>
              <a:t> </a:t>
            </a:r>
          </a:p>
        </p:txBody>
      </p:sp>
      <p:sp>
        <p:nvSpPr>
          <p:cNvPr id="4" name="Slide Number Placeholder 3"/>
          <p:cNvSpPr>
            <a:spLocks noGrp="1"/>
          </p:cNvSpPr>
          <p:nvPr>
            <p:ph type="sldNum" sz="quarter" idx="12"/>
          </p:nvPr>
        </p:nvSpPr>
        <p:spPr/>
        <p:txBody>
          <a:bodyPr/>
          <a:lstStyle/>
          <a:p>
            <a:pPr>
              <a:defRPr/>
            </a:pPr>
            <a:fld id="{035A48DA-C354-4B41-B0F5-EF8C67854656}" type="slidenum">
              <a:rPr lang="en-AU" sz="1600" smtClean="0"/>
              <a:pPr>
                <a:defRPr/>
              </a:pPr>
              <a:t>7</a:t>
            </a:fld>
            <a:endParaRPr lang="en-AU" sz="1600" dirty="0"/>
          </a:p>
        </p:txBody>
      </p:sp>
      <p:pic>
        <p:nvPicPr>
          <p:cNvPr id="5" name="Content Placeholder 10" descr="HousingEstateAreaDensity.jpg"/>
          <p:cNvPicPr>
            <a:picLocks/>
          </p:cNvPicPr>
          <p:nvPr/>
        </p:nvPicPr>
        <p:blipFill>
          <a:blip r:embed="rId3" cstate="print"/>
          <a:srcRect/>
          <a:stretch>
            <a:fillRect/>
          </a:stretch>
        </p:blipFill>
        <p:spPr>
          <a:xfrm>
            <a:off x="251520" y="1557338"/>
            <a:ext cx="3845818" cy="4823990"/>
          </a:xfrm>
          <a:prstGeom prst="rect">
            <a:avLst/>
          </a:prstGeom>
        </p:spPr>
      </p:pic>
      <p:pic>
        <p:nvPicPr>
          <p:cNvPr id="8" name="Content Placeholder 5" descr="to_he1.jpg"/>
          <p:cNvPicPr>
            <a:picLocks/>
          </p:cNvPicPr>
          <p:nvPr/>
        </p:nvPicPr>
        <p:blipFill>
          <a:blip r:embed="rId4" cstate="print"/>
          <a:stretch>
            <a:fillRect/>
          </a:stretch>
        </p:blipFill>
        <p:spPr>
          <a:xfrm>
            <a:off x="4572000" y="1487090"/>
            <a:ext cx="3851275" cy="30940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13" descr="P1030720 crop.jpg"/>
          <p:cNvPicPr>
            <a:picLocks noChangeAspect="1"/>
          </p:cNvPicPr>
          <p:nvPr/>
        </p:nvPicPr>
        <p:blipFill>
          <a:blip r:embed="rId5" cstate="print"/>
          <a:srcRect/>
          <a:stretch>
            <a:fillRect/>
          </a:stretch>
        </p:blipFill>
        <p:spPr bwMode="auto">
          <a:xfrm>
            <a:off x="4211960" y="3882299"/>
            <a:ext cx="4680520" cy="2643045"/>
          </a:xfrm>
          <a:prstGeom prst="rect">
            <a:avLst/>
          </a:prstGeom>
          <a:noFill/>
          <a:ln w="9525">
            <a:noFill/>
            <a:miter lim="800000"/>
            <a:headEnd/>
            <a:tailEnd/>
          </a:ln>
        </p:spPr>
      </p:pic>
    </p:spTree>
    <p:extLst>
      <p:ext uri="{BB962C8B-B14F-4D97-AF65-F5344CB8AC3E}">
        <p14:creationId xmlns:p14="http://schemas.microsoft.com/office/powerpoint/2010/main" val="61678805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9552" y="188641"/>
            <a:ext cx="8064896" cy="1014128"/>
          </a:xfrm>
          <a:prstGeom prst="rect">
            <a:avLst/>
          </a:prstGeom>
          <a:solidFill>
            <a:schemeClr val="accent1">
              <a:lumMod val="75000"/>
            </a:schemeClr>
          </a:solidFill>
        </p:spPr>
        <p:txBody>
          <a:bodyPr vert="horz" anchor="ctr">
            <a:noAutofit/>
          </a:bodyPr>
          <a:lstStyle/>
          <a:p>
            <a:pPr lvl="0" algn="ctr">
              <a:spcBef>
                <a:spcPts val="600"/>
              </a:spcBef>
              <a:defRPr/>
            </a:pPr>
            <a:r>
              <a:rPr lang="en-AU" sz="2800" noProof="0" dirty="0" smtClean="0">
                <a:latin typeface="Comic Sans MS" panose="030F0702030302020204" pitchFamily="66" charset="0"/>
              </a:rPr>
              <a:t>Micro level: Changes of land uses</a:t>
            </a:r>
          </a:p>
          <a:p>
            <a:pPr lvl="0" algn="ctr">
              <a:spcBef>
                <a:spcPts val="600"/>
              </a:spcBef>
              <a:defRPr/>
            </a:pPr>
            <a:r>
              <a:rPr kumimoji="0" lang="zh-CN" altLang="en-US" sz="2800" i="0" u="none" strike="noStrike" kern="1200" cap="none" spc="-100" normalizeH="0" baseline="0" dirty="0" smtClean="0">
                <a:ln>
                  <a:noFill/>
                </a:ln>
                <a:solidFill>
                  <a:srgbClr val="002060"/>
                </a:solidFill>
                <a:effectLst/>
                <a:uLnTx/>
                <a:uFillTx/>
                <a:latin typeface="Comic Sans MS" panose="030F0702030302020204" pitchFamily="66" charset="0"/>
                <a:ea typeface="+mj-ea"/>
                <a:cs typeface="Tahoma" pitchFamily="34" charset="0"/>
              </a:rPr>
              <a:t>微观层次：土地利用的变化</a:t>
            </a:r>
            <a:endParaRPr kumimoji="0" lang="en-AU" sz="2800" i="0" u="none" strike="noStrike" kern="1200" cap="none" spc="-100" normalizeH="0" baseline="0" noProof="0" dirty="0" smtClean="0">
              <a:ln>
                <a:noFill/>
              </a:ln>
              <a:solidFill>
                <a:srgbClr val="002060"/>
              </a:solidFill>
              <a:effectLst/>
              <a:uLnTx/>
              <a:uFillTx/>
              <a:latin typeface="Comic Sans MS" pitchFamily="66" charset="0"/>
              <a:ea typeface="+mj-ea"/>
              <a:cs typeface="Tahoma" pitchFamily="34" charset="0"/>
            </a:endParaRPr>
          </a:p>
        </p:txBody>
      </p:sp>
      <p:sp>
        <p:nvSpPr>
          <p:cNvPr id="12" name="Slide Number Placeholder 11"/>
          <p:cNvSpPr>
            <a:spLocks noGrp="1"/>
          </p:cNvSpPr>
          <p:nvPr>
            <p:ph type="sldNum" sz="quarter" idx="12"/>
          </p:nvPr>
        </p:nvSpPr>
        <p:spPr/>
        <p:txBody>
          <a:bodyPr/>
          <a:lstStyle/>
          <a:p>
            <a:pPr>
              <a:defRPr/>
            </a:pPr>
            <a:fld id="{035A48DA-C354-4B41-B0F5-EF8C67854656}" type="slidenum">
              <a:rPr lang="en-AU" smtClean="0"/>
              <a:pPr>
                <a:defRPr/>
              </a:pPr>
              <a:t>8</a:t>
            </a:fld>
            <a:endParaRPr lang="en-AU"/>
          </a:p>
        </p:txBody>
      </p:sp>
      <p:pic>
        <p:nvPicPr>
          <p:cNvPr id="9"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042" y="1397972"/>
            <a:ext cx="7781390" cy="4767332"/>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447" y="1349829"/>
            <a:ext cx="7884580" cy="4830553"/>
          </a:xfrm>
          <a:prstGeom prst="rect">
            <a:avLst/>
          </a:prstGeom>
        </p:spPr>
      </p:pic>
    </p:spTree>
    <p:extLst>
      <p:ext uri="{BB962C8B-B14F-4D97-AF65-F5344CB8AC3E}">
        <p14:creationId xmlns:p14="http://schemas.microsoft.com/office/powerpoint/2010/main" val="35483625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035A48DA-C354-4B41-B0F5-EF8C67854656}" type="slidenum">
              <a:rPr lang="en-AU" sz="1600" smtClean="0"/>
              <a:pPr>
                <a:defRPr/>
              </a:pPr>
              <a:t>9</a:t>
            </a:fld>
            <a:endParaRPr lang="en-AU" sz="1600" dirty="0"/>
          </a:p>
        </p:txBody>
      </p:sp>
      <p:pic>
        <p:nvPicPr>
          <p:cNvPr id="6" name="Content Placeholder 3" descr="pu_PhysicalConditions.jpg"/>
          <p:cNvPicPr>
            <a:picLocks/>
          </p:cNvPicPr>
          <p:nvPr/>
        </p:nvPicPr>
        <p:blipFill>
          <a:blip r:embed="rId3" cstate="print"/>
          <a:srcRect/>
          <a:stretch>
            <a:fillRect/>
          </a:stretch>
        </p:blipFill>
        <p:spPr>
          <a:xfrm>
            <a:off x="755576" y="1412776"/>
            <a:ext cx="7632848" cy="4943574"/>
          </a:xfrm>
          <a:prstGeom prst="rect">
            <a:avLst/>
          </a:prstGeom>
        </p:spPr>
      </p:pic>
      <p:pic>
        <p:nvPicPr>
          <p:cNvPr id="7" name="Picture 6" descr="1313726983_240457576_3--.jpg"/>
          <p:cNvPicPr>
            <a:picLocks noChangeAspect="1"/>
          </p:cNvPicPr>
          <p:nvPr/>
        </p:nvPicPr>
        <p:blipFill>
          <a:blip r:embed="rId4" cstate="print"/>
          <a:srcRect r="18421" b="16772"/>
          <a:stretch>
            <a:fillRect/>
          </a:stretch>
        </p:blipFill>
        <p:spPr>
          <a:xfrm>
            <a:off x="5905725" y="1580020"/>
            <a:ext cx="2304256" cy="1560948"/>
          </a:xfrm>
          <a:prstGeom prst="rect">
            <a:avLst/>
          </a:prstGeom>
        </p:spPr>
      </p:pic>
      <p:pic>
        <p:nvPicPr>
          <p:cNvPr id="8" name="Picture 8" descr="LH_skc3.jpg"/>
          <p:cNvPicPr>
            <a:picLocks noChangeAspect="1" noChangeArrowheads="1"/>
          </p:cNvPicPr>
          <p:nvPr/>
        </p:nvPicPr>
        <p:blipFill>
          <a:blip r:embed="rId5" cstate="print"/>
          <a:srcRect l="8208" b="16373"/>
          <a:stretch>
            <a:fillRect/>
          </a:stretch>
        </p:blipFill>
        <p:spPr bwMode="auto">
          <a:xfrm>
            <a:off x="539552" y="3140968"/>
            <a:ext cx="2415895" cy="1471107"/>
          </a:xfrm>
          <a:prstGeom prst="rect">
            <a:avLst/>
          </a:prstGeom>
          <a:noFill/>
          <a:ln w="9525">
            <a:noFill/>
            <a:miter lim="800000"/>
            <a:headEnd/>
            <a:tailEnd/>
          </a:ln>
        </p:spPr>
      </p:pic>
      <p:pic>
        <p:nvPicPr>
          <p:cNvPr id="11" name="Picture 10" descr="4seasons hotel.jpg"/>
          <p:cNvPicPr>
            <a:picLocks noChangeAspect="1"/>
          </p:cNvPicPr>
          <p:nvPr/>
        </p:nvPicPr>
        <p:blipFill>
          <a:blip r:embed="rId6" cstate="print"/>
          <a:stretch>
            <a:fillRect/>
          </a:stretch>
        </p:blipFill>
        <p:spPr>
          <a:xfrm>
            <a:off x="2987824" y="1412776"/>
            <a:ext cx="2304256" cy="1316719"/>
          </a:xfrm>
          <a:prstGeom prst="rect">
            <a:avLst/>
          </a:prstGeom>
        </p:spPr>
      </p:pic>
      <p:pic>
        <p:nvPicPr>
          <p:cNvPr id="12" name="Picture 11" descr="38251_442215111319_522296319_5913781_4732977_n.jpg"/>
          <p:cNvPicPr>
            <a:picLocks noChangeAspect="1"/>
          </p:cNvPicPr>
          <p:nvPr/>
        </p:nvPicPr>
        <p:blipFill>
          <a:blip r:embed="rId7" cstate="print"/>
          <a:srcRect r="6061" b="11111"/>
          <a:stretch>
            <a:fillRect/>
          </a:stretch>
        </p:blipFill>
        <p:spPr>
          <a:xfrm>
            <a:off x="683568" y="1412776"/>
            <a:ext cx="2232248" cy="1584176"/>
          </a:xfrm>
          <a:prstGeom prst="rect">
            <a:avLst/>
          </a:prstGeom>
        </p:spPr>
      </p:pic>
      <p:pic>
        <p:nvPicPr>
          <p:cNvPr id="15" name="Picture 5" descr="1008_NongKhwai 058.jpg"/>
          <p:cNvPicPr>
            <a:picLocks noChangeAspect="1"/>
          </p:cNvPicPr>
          <p:nvPr/>
        </p:nvPicPr>
        <p:blipFill>
          <a:blip r:embed="rId8" cstate="print"/>
          <a:stretch>
            <a:fillRect/>
          </a:stretch>
        </p:blipFill>
        <p:spPr bwMode="auto">
          <a:xfrm>
            <a:off x="539552" y="4790399"/>
            <a:ext cx="2322147" cy="1739334"/>
          </a:xfrm>
          <a:prstGeom prst="rect">
            <a:avLst/>
          </a:prstGeom>
          <a:noFill/>
          <a:ln w="9525">
            <a:noFill/>
            <a:miter lim="800000"/>
            <a:headEnd/>
            <a:tailEnd/>
          </a:ln>
        </p:spPr>
      </p:pic>
      <p:pic>
        <p:nvPicPr>
          <p:cNvPr id="17" name="Picture 16" descr="P1010051.JPG"/>
          <p:cNvPicPr>
            <a:picLocks noChangeAspect="1"/>
          </p:cNvPicPr>
          <p:nvPr/>
        </p:nvPicPr>
        <p:blipFill>
          <a:blip r:embed="rId9" cstate="print"/>
          <a:srcRect l="9506" r="3356" b="22367"/>
          <a:stretch>
            <a:fillRect/>
          </a:stretch>
        </p:blipFill>
        <p:spPr>
          <a:xfrm>
            <a:off x="6156176" y="4360082"/>
            <a:ext cx="2437659" cy="1628800"/>
          </a:xfrm>
          <a:prstGeom prst="rect">
            <a:avLst/>
          </a:prstGeom>
        </p:spPr>
      </p:pic>
      <p:pic>
        <p:nvPicPr>
          <p:cNvPr id="18" name="Content Placeholder 8" descr="P1030724.JPG"/>
          <p:cNvPicPr>
            <a:picLocks noChangeAspect="1"/>
          </p:cNvPicPr>
          <p:nvPr/>
        </p:nvPicPr>
        <p:blipFill>
          <a:blip r:embed="rId10" cstate="print"/>
          <a:srcRect t="17020" r="7431" b="9225"/>
          <a:stretch>
            <a:fillRect/>
          </a:stretch>
        </p:blipFill>
        <p:spPr bwMode="auto">
          <a:xfrm>
            <a:off x="3203848" y="5167242"/>
            <a:ext cx="2736304" cy="1643280"/>
          </a:xfrm>
          <a:prstGeom prst="rect">
            <a:avLst/>
          </a:prstGeom>
          <a:noFill/>
          <a:ln w="9525">
            <a:noFill/>
            <a:miter lim="800000"/>
            <a:headEnd/>
            <a:tailEnd/>
          </a:ln>
        </p:spPr>
      </p:pic>
      <p:sp>
        <p:nvSpPr>
          <p:cNvPr id="13" name="Title 1"/>
          <p:cNvSpPr txBox="1">
            <a:spLocks/>
          </p:cNvSpPr>
          <p:nvPr/>
        </p:nvSpPr>
        <p:spPr>
          <a:xfrm>
            <a:off x="539552" y="404664"/>
            <a:ext cx="8064896" cy="864096"/>
          </a:xfrm>
          <a:prstGeom prst="rect">
            <a:avLst/>
          </a:prstGeom>
        </p:spPr>
        <p:style>
          <a:lnRef idx="3">
            <a:schemeClr val="lt1"/>
          </a:lnRef>
          <a:fillRef idx="1">
            <a:schemeClr val="accent5"/>
          </a:fillRef>
          <a:effectRef idx="1">
            <a:schemeClr val="accent5"/>
          </a:effectRef>
          <a:fontRef idx="minor">
            <a:schemeClr val="lt1"/>
          </a:fontRef>
        </p:style>
        <p:txBody>
          <a:bodyPr vert="horz" anchor="ctr">
            <a:noAutofit/>
          </a:bodyPr>
          <a:lstStyle/>
          <a:p>
            <a:pPr lvl="0" algn="ctr">
              <a:spcBef>
                <a:spcPts val="600"/>
              </a:spcBef>
              <a:defRPr/>
            </a:pPr>
            <a:r>
              <a:rPr lang="en-AU" sz="2800" dirty="0" smtClean="0">
                <a:latin typeface="Comic Sans MS" panose="030F0702030302020204" pitchFamily="66" charset="0"/>
              </a:rPr>
              <a:t>Migration to the countryside</a:t>
            </a:r>
          </a:p>
          <a:p>
            <a:pPr lvl="0" algn="ctr">
              <a:spcBef>
                <a:spcPts val="600"/>
              </a:spcBef>
              <a:defRPr/>
            </a:pPr>
            <a:r>
              <a:rPr lang="zh-CN" altLang="en-US" sz="2800" spc="-100" dirty="0">
                <a:solidFill>
                  <a:srgbClr val="002060"/>
                </a:solidFill>
                <a:latin typeface="Comic Sans MS" panose="030F0702030302020204" pitchFamily="66" charset="0"/>
                <a:ea typeface="+mj-ea"/>
                <a:cs typeface="Tahoma" pitchFamily="34" charset="0"/>
              </a:rPr>
              <a:t>移</a:t>
            </a:r>
            <a:r>
              <a:rPr lang="zh-CN" altLang="en-US" sz="2800" spc="-100" dirty="0" smtClean="0">
                <a:solidFill>
                  <a:srgbClr val="002060"/>
                </a:solidFill>
                <a:latin typeface="Comic Sans MS" panose="030F0702030302020204" pitchFamily="66" charset="0"/>
                <a:ea typeface="+mj-ea"/>
                <a:cs typeface="Tahoma" pitchFamily="34" charset="0"/>
              </a:rPr>
              <a:t>向乡村</a:t>
            </a:r>
            <a:endParaRPr kumimoji="0" lang="en-AU" sz="2800" i="0" u="none" strike="noStrike" kern="1200" cap="none" spc="-100" normalizeH="0" baseline="0" noProof="0" dirty="0" smtClean="0">
              <a:ln>
                <a:noFill/>
              </a:ln>
              <a:solidFill>
                <a:srgbClr val="002060"/>
              </a:solidFill>
              <a:effectLst/>
              <a:uLnTx/>
              <a:uFillTx/>
              <a:latin typeface="Comic Sans MS" pitchFamily="66" charset="0"/>
              <a:ea typeface="+mj-ea"/>
              <a:cs typeface="Tahom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image" Target="../media/image40.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2.xml><?xml version="1.0" encoding="utf-8"?>
<a:themeOverride xmlns:a="http://schemas.openxmlformats.org/drawingml/2006/main">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Override>
</file>

<file path=docProps/app.xml><?xml version="1.0" encoding="utf-8"?>
<Properties xmlns="http://schemas.openxmlformats.org/officeDocument/2006/extended-properties" xmlns:vt="http://schemas.openxmlformats.org/officeDocument/2006/docPropsVTypes">
  <Template/>
  <TotalTime>6410</TotalTime>
  <Words>1566</Words>
  <Application>Microsoft Office PowerPoint</Application>
  <PresentationFormat>全屏显示(4:3)</PresentationFormat>
  <Paragraphs>241</Paragraphs>
  <Slides>19</Slides>
  <Notes>19</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19</vt:i4>
      </vt:variant>
    </vt:vector>
  </HeadingPairs>
  <TitlesOfParts>
    <vt:vector size="40" baseType="lpstr">
      <vt:lpstr>华文楷体</vt:lpstr>
      <vt:lpstr>华文隶书</vt:lpstr>
      <vt:lpstr>宋体</vt:lpstr>
      <vt:lpstr>微软雅黑</vt:lpstr>
      <vt:lpstr>新宋体</vt:lpstr>
      <vt:lpstr>Arial</vt:lpstr>
      <vt:lpstr>Browallia New</vt:lpstr>
      <vt:lpstr>Calibri</vt:lpstr>
      <vt:lpstr>Cambria</vt:lpstr>
      <vt:lpstr>Comic Sans MS</vt:lpstr>
      <vt:lpstr>Consolas</vt:lpstr>
      <vt:lpstr>Corbel</vt:lpstr>
      <vt:lpstr>Cordia New</vt:lpstr>
      <vt:lpstr>DilleniaUPC</vt:lpstr>
      <vt:lpstr>EucrosiaUPC</vt:lpstr>
      <vt:lpstr>Tahoma</vt:lpstr>
      <vt:lpstr>Times New Roman</vt:lpstr>
      <vt:lpstr>Wingdings</vt:lpstr>
      <vt:lpstr>Wingdings 2</vt:lpstr>
      <vt:lpstr>Wingdings 3</vt:lpstr>
      <vt:lpstr>Metro</vt:lpstr>
      <vt:lpstr>Migration to the countryside:  New class dynamics in peri-urban Thailand 去城还乡：泰国城郊地区阶级新动态</vt:lpstr>
      <vt:lpstr>Content 内容</vt:lpstr>
      <vt:lpstr>Study of peri-urban in SE Asia 东南亚的郊区研究</vt:lpstr>
      <vt:lpstr>PowerPoint 演示文稿</vt:lpstr>
      <vt:lpstr>Location of the case study 案例位置</vt:lpstr>
      <vt:lpstr>Study the Peri-urban area  研究郊区</vt:lpstr>
      <vt:lpstr>Macro Level: Urban expansion 宏观层次：城市扩张 </vt:lpstr>
      <vt:lpstr>PowerPoint 演示文稿</vt:lpstr>
      <vt:lpstr>PowerPoint 演示文稿</vt:lpstr>
      <vt:lpstr>PowerPoint 演示文稿</vt:lpstr>
      <vt:lpstr>In-migration: search for the countryside 迁入：找寻田园牧歌式乡村</vt:lpstr>
      <vt:lpstr>Understanding class and rural-urban interaction 理解阶级和城乡互动</vt:lpstr>
      <vt:lpstr>PowerPoint 演示文稿</vt:lpstr>
      <vt:lpstr>Uses of labour in farming activities 农耕活动中的劳动力使用</vt:lpstr>
      <vt:lpstr>Class mobility from within 社区内部的阶级流动</vt:lpstr>
      <vt:lpstr>Different social groups in the small community 40 permanent and 51 temporary households 社区中的不同社会群体 ，40个永久家户和51个暂居家户</vt:lpstr>
      <vt:lpstr>Study of class relations in the PRESENT:  New form of class encounters and conflict 当前的阶级关系研究：新形式的阶级接触和冲突 </vt:lpstr>
      <vt:lpstr>Study class relations in complex context 复杂社会环境中的阶级研究</vt:lpstr>
      <vt:lpstr>Conclusion 结论</vt:lpstr>
    </vt:vector>
  </TitlesOfParts>
  <Company>University of Sydney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ย้ายไปอยู่ชนบทกันดีกว่า ความสัมพันธ์ทางชนชั้น</dc:title>
  <dc:creator>ALABS</dc:creator>
  <cp:lastModifiedBy>Juan Liu</cp:lastModifiedBy>
  <cp:revision>299</cp:revision>
  <cp:lastPrinted>2016-09-25T22:35:43Z</cp:lastPrinted>
  <dcterms:created xsi:type="dcterms:W3CDTF">2011-12-20T11:57:22Z</dcterms:created>
  <dcterms:modified xsi:type="dcterms:W3CDTF">2018-05-23T00:07:17Z</dcterms:modified>
</cp:coreProperties>
</file>